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296" r:id="rId4"/>
    <p:sldId id="258" r:id="rId5"/>
    <p:sldId id="259" r:id="rId6"/>
    <p:sldId id="295" r:id="rId7"/>
    <p:sldId id="298" r:id="rId8"/>
    <p:sldId id="300" r:id="rId9"/>
    <p:sldId id="302" r:id="rId10"/>
    <p:sldId id="303" r:id="rId11"/>
    <p:sldId id="306" r:id="rId12"/>
    <p:sldId id="305" r:id="rId13"/>
    <p:sldId id="307" r:id="rId14"/>
    <p:sldId id="308" r:id="rId15"/>
    <p:sldId id="317" r:id="rId16"/>
    <p:sldId id="318" r:id="rId17"/>
    <p:sldId id="319" r:id="rId18"/>
    <p:sldId id="322" r:id="rId19"/>
    <p:sldId id="323" r:id="rId20"/>
    <p:sldId id="309" r:id="rId21"/>
    <p:sldId id="315" r:id="rId22"/>
    <p:sldId id="310" r:id="rId23"/>
    <p:sldId id="314" r:id="rId24"/>
    <p:sldId id="313" r:id="rId25"/>
    <p:sldId id="301" r:id="rId26"/>
  </p:sldIdLst>
  <p:sldSz cx="12192000" cy="6858000"/>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rui" initials="y" lastIdx="1" clrIdx="0"/>
  <p:cmAuthor id="2" name="sxb" initials="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4" autoAdjust="0"/>
    <p:restoredTop sz="69982" autoAdjust="0"/>
  </p:normalViewPr>
  <p:slideViewPr>
    <p:cSldViewPr snapToGrid="0">
      <p:cViewPr varScale="1">
        <p:scale>
          <a:sx n="65" d="100"/>
          <a:sy n="65" d="100"/>
        </p:scale>
        <p:origin x="1488" y="200"/>
      </p:cViewPr>
      <p:guideLst/>
    </p:cSldViewPr>
  </p:slideViewPr>
  <p:notesTextViewPr>
    <p:cViewPr>
      <p:scale>
        <a:sx n="100" d="100"/>
        <a:sy n="100" d="100"/>
      </p:scale>
      <p:origin x="0" y="0"/>
    </p:cViewPr>
  </p:notesTextViewPr>
  <p:notesViewPr>
    <p:cSldViewPr snapToGrid="0">
      <p:cViewPr varScale="1">
        <p:scale>
          <a:sx n="95" d="100"/>
          <a:sy n="95" d="100"/>
        </p:scale>
        <p:origin x="4042" y="5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2945659" cy="498055"/>
          </a:xfrm>
          <a:prstGeom prst="rect">
            <a:avLst/>
          </a:prstGeom>
        </p:spPr>
        <p:txBody>
          <a:bodyPr vert="horz" lIns="95552" tIns="47776" rIns="95552" bIns="47776" rtlCol="0"/>
          <a:lstStyle>
            <a:lvl1pPr algn="l">
              <a:defRPr sz="1300"/>
            </a:lvl1pPr>
          </a:lstStyle>
          <a:p>
            <a:endParaRPr lang="zh-CN" altLang="en-US"/>
          </a:p>
        </p:txBody>
      </p:sp>
      <p:sp>
        <p:nvSpPr>
          <p:cNvPr id="3" name="日期占位符 2"/>
          <p:cNvSpPr>
            <a:spLocks noGrp="1"/>
          </p:cNvSpPr>
          <p:nvPr>
            <p:ph type="dt" sz="quarter" idx="1"/>
          </p:nvPr>
        </p:nvSpPr>
        <p:spPr>
          <a:xfrm>
            <a:off x="3850445" y="1"/>
            <a:ext cx="2945659" cy="498055"/>
          </a:xfrm>
          <a:prstGeom prst="rect">
            <a:avLst/>
          </a:prstGeom>
        </p:spPr>
        <p:txBody>
          <a:bodyPr vert="horz" lIns="95552" tIns="47776" rIns="95552" bIns="47776" rtlCol="0"/>
          <a:lstStyle>
            <a:lvl1pPr algn="r">
              <a:defRPr sz="1300"/>
            </a:lvl1pPr>
          </a:lstStyle>
          <a:p>
            <a:fld id="{B1A14EE0-ED9D-4560-B675-AF3A981B4E00}" type="datetimeFigureOut">
              <a:rPr lang="zh-CN" altLang="en-US" smtClean="0"/>
              <a:t>2019/9/2</a:t>
            </a:fld>
            <a:endParaRPr lang="zh-CN" altLang="en-US"/>
          </a:p>
        </p:txBody>
      </p:sp>
      <p:sp>
        <p:nvSpPr>
          <p:cNvPr id="4" name="页脚占位符 3"/>
          <p:cNvSpPr>
            <a:spLocks noGrp="1"/>
          </p:cNvSpPr>
          <p:nvPr>
            <p:ph type="ftr" sz="quarter" idx="2"/>
          </p:nvPr>
        </p:nvSpPr>
        <p:spPr>
          <a:xfrm>
            <a:off x="2" y="9428584"/>
            <a:ext cx="2945659" cy="498054"/>
          </a:xfrm>
          <a:prstGeom prst="rect">
            <a:avLst/>
          </a:prstGeom>
        </p:spPr>
        <p:txBody>
          <a:bodyPr vert="horz" lIns="95552" tIns="47776" rIns="95552" bIns="47776"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3850445" y="9428584"/>
            <a:ext cx="2945659" cy="498054"/>
          </a:xfrm>
          <a:prstGeom prst="rect">
            <a:avLst/>
          </a:prstGeom>
        </p:spPr>
        <p:txBody>
          <a:bodyPr vert="horz" lIns="95552" tIns="47776" rIns="95552" bIns="47776" rtlCol="0" anchor="b"/>
          <a:lstStyle>
            <a:lvl1pPr algn="r">
              <a:defRPr sz="1300"/>
            </a:lvl1pPr>
          </a:lstStyle>
          <a:p>
            <a:fld id="{641D00AD-7AE9-46F8-BDAE-F6118D9C01C1}" type="slidenum">
              <a:rPr lang="zh-CN" altLang="en-US" smtClean="0"/>
              <a:t>‹#›</a:t>
            </a:fld>
            <a:endParaRPr lang="zh-CN" altLang="en-US"/>
          </a:p>
        </p:txBody>
      </p:sp>
    </p:spTree>
    <p:extLst>
      <p:ext uri="{BB962C8B-B14F-4D97-AF65-F5344CB8AC3E}">
        <p14:creationId xmlns:p14="http://schemas.microsoft.com/office/powerpoint/2010/main" val="13927654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2" y="1"/>
            <a:ext cx="2945659" cy="498055"/>
          </a:xfrm>
          <a:prstGeom prst="rect">
            <a:avLst/>
          </a:prstGeom>
        </p:spPr>
        <p:txBody>
          <a:bodyPr vert="horz" lIns="95552" tIns="47776" rIns="95552" bIns="47776" rtlCol="0"/>
          <a:lstStyle>
            <a:lvl1pPr algn="l">
              <a:defRPr sz="1300"/>
            </a:lvl1pPr>
          </a:lstStyle>
          <a:p>
            <a:endParaRPr lang="zh-CN" altLang="en-US"/>
          </a:p>
        </p:txBody>
      </p:sp>
      <p:sp>
        <p:nvSpPr>
          <p:cNvPr id="3" name="日期占位符 2"/>
          <p:cNvSpPr>
            <a:spLocks noGrp="1"/>
          </p:cNvSpPr>
          <p:nvPr>
            <p:ph type="dt" idx="1"/>
          </p:nvPr>
        </p:nvSpPr>
        <p:spPr>
          <a:xfrm>
            <a:off x="3850445" y="1"/>
            <a:ext cx="2945659" cy="498055"/>
          </a:xfrm>
          <a:prstGeom prst="rect">
            <a:avLst/>
          </a:prstGeom>
        </p:spPr>
        <p:txBody>
          <a:bodyPr vert="horz" lIns="95552" tIns="47776" rIns="95552" bIns="47776" rtlCol="0"/>
          <a:lstStyle>
            <a:lvl1pPr algn="r">
              <a:defRPr sz="1300"/>
            </a:lvl1pPr>
          </a:lstStyle>
          <a:p>
            <a:fld id="{D2A48B96-639E-45A3-A0BA-2464DFDB1FAA}" type="datetimeFigureOut">
              <a:rPr lang="zh-CN" altLang="en-US" smtClean="0"/>
              <a:t>2019/9/2</a:t>
            </a:fld>
            <a:endParaRPr lang="zh-CN" altLang="en-US"/>
          </a:p>
        </p:txBody>
      </p:sp>
      <p:sp>
        <p:nvSpPr>
          <p:cNvPr id="4" name="幻灯片图像占位符 3"/>
          <p:cNvSpPr>
            <a:spLocks noGrp="1" noRot="1" noChangeAspect="1"/>
          </p:cNvSpPr>
          <p:nvPr>
            <p:ph type="sldImg" idx="2"/>
          </p:nvPr>
        </p:nvSpPr>
        <p:spPr>
          <a:xfrm>
            <a:off x="420688" y="1239838"/>
            <a:ext cx="5956300" cy="3351212"/>
          </a:xfrm>
          <a:prstGeom prst="rect">
            <a:avLst/>
          </a:prstGeom>
          <a:noFill/>
          <a:ln w="12700">
            <a:solidFill>
              <a:prstClr val="black"/>
            </a:solidFill>
          </a:ln>
        </p:spPr>
        <p:txBody>
          <a:bodyPr vert="horz" lIns="95552" tIns="47776" rIns="95552" bIns="47776"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5552" tIns="47776" rIns="95552" bIns="47776"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2" y="9428584"/>
            <a:ext cx="2945659" cy="498054"/>
          </a:xfrm>
          <a:prstGeom prst="rect">
            <a:avLst/>
          </a:prstGeom>
        </p:spPr>
        <p:txBody>
          <a:bodyPr vert="horz" lIns="95552" tIns="47776" rIns="95552" bIns="47776"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50445" y="9428584"/>
            <a:ext cx="2945659" cy="498054"/>
          </a:xfrm>
          <a:prstGeom prst="rect">
            <a:avLst/>
          </a:prstGeom>
        </p:spPr>
        <p:txBody>
          <a:bodyPr vert="horz" lIns="95552" tIns="47776" rIns="95552" bIns="47776" rtlCol="0" anchor="b"/>
          <a:lstStyle>
            <a:lvl1pPr algn="r">
              <a:defRPr sz="13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59102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defRPr/>
            </a:pPr>
            <a:endParaRPr lang="en-US" altLang="zh-CN" b="1" dirty="0">
              <a:solidFill>
                <a:srgbClr val="F1C232"/>
              </a:solidFill>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33663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r>
              <a:rPr lang="en-US" altLang="zh-CN" sz="1300" dirty="0"/>
              <a:t>(30s) In this paper, the above motions are called long motion and flash motion, respectively.  Both types of key actors can provide crucial clues to understand the activity “left set</a:t>
            </a:r>
            <a:r>
              <a:rPr lang="en-US" altLang="zh-CN" sz="1300" dirty="0" smtClean="0"/>
              <a:t>”.</a:t>
            </a:r>
            <a:endParaRPr lang="en-US" altLang="zh-CN" sz="13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572189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53508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r>
              <a:rPr lang="en-US" altLang="zh-CN" sz="1000" dirty="0"/>
              <a:t>(45s)  The framework can be divided into two parts: </a:t>
            </a:r>
            <a:r>
              <a:rPr lang="en-US" altLang="zh-CN" sz="1000" b="1" dirty="0"/>
              <a:t>First</a:t>
            </a:r>
            <a:r>
              <a:rPr lang="en-US" altLang="zh-CN" sz="1000" dirty="0"/>
              <a:t>, the </a:t>
            </a:r>
            <a:r>
              <a:rPr lang="en-US" altLang="zh-CN" sz="1000" dirty="0" smtClean="0"/>
              <a:t>“One” </a:t>
            </a:r>
            <a:r>
              <a:rPr lang="en-US" altLang="zh-CN" sz="1000" dirty="0"/>
              <a:t>Network responds to learn </a:t>
            </a:r>
            <a:r>
              <a:rPr lang="en-US" altLang="zh-CN" sz="1000" dirty="0" smtClean="0"/>
              <a:t>the</a:t>
            </a:r>
            <a:r>
              <a:rPr lang="en-US" altLang="zh-CN" sz="1000" baseline="0" dirty="0" smtClean="0"/>
              <a:t> </a:t>
            </a:r>
            <a:r>
              <a:rPr lang="en-US" altLang="zh-CN" sz="1000" dirty="0" smtClean="0">
                <a:latin typeface="Segoe UI" panose="020B0502040204020203" pitchFamily="34" charset="0"/>
                <a:cs typeface="Segoe UI" panose="020B0502040204020203" pitchFamily="34" charset="0"/>
              </a:rPr>
              <a:t>temporal </a:t>
            </a:r>
            <a:r>
              <a:rPr lang="en-US" altLang="zh-CN" sz="1000" dirty="0" smtClean="0"/>
              <a:t>representation for each person</a:t>
            </a:r>
            <a:r>
              <a:rPr lang="en-US" altLang="zh-CN" sz="1000" baseline="0" dirty="0" smtClean="0"/>
              <a:t> </a:t>
            </a:r>
            <a:r>
              <a:rPr lang="en-US" altLang="zh-CN" sz="1000" dirty="0" smtClean="0"/>
              <a:t>by </a:t>
            </a:r>
            <a:r>
              <a:rPr lang="en-US" altLang="zh-CN" sz="1000" dirty="0"/>
              <a:t>feeding </a:t>
            </a:r>
            <a:r>
              <a:rPr lang="en-US" altLang="zh-CN" sz="1000" dirty="0" smtClean="0"/>
              <a:t>their </a:t>
            </a:r>
            <a:r>
              <a:rPr lang="en-US" altLang="zh-CN" sz="1000" dirty="0"/>
              <a:t>spatial CNN features </a:t>
            </a:r>
            <a:r>
              <a:rPr lang="en-US" altLang="zh-CN" sz="1000" dirty="0" smtClean="0"/>
              <a:t>into </a:t>
            </a:r>
            <a:r>
              <a:rPr lang="en-US" altLang="zh-CN" sz="1000" dirty="0"/>
              <a:t>Single-Person </a:t>
            </a:r>
            <a:r>
              <a:rPr lang="en-US" altLang="zh-CN" sz="1000" dirty="0" smtClean="0"/>
              <a:t>LSTM.  </a:t>
            </a:r>
            <a:r>
              <a:rPr lang="en-US" altLang="zh-CN" sz="1000" b="1" dirty="0"/>
              <a:t>Second</a:t>
            </a:r>
            <a:r>
              <a:rPr lang="en-US" altLang="zh-CN" sz="1000" dirty="0"/>
              <a:t>, the “One to Key” Network consisting of two </a:t>
            </a:r>
            <a:r>
              <a:rPr lang="en-US" altLang="zh-CN" sz="1000" dirty="0" smtClean="0"/>
              <a:t>LSTM layers, is </a:t>
            </a:r>
            <a:r>
              <a:rPr lang="en-US" altLang="zh-CN" sz="1000" dirty="0"/>
              <a:t>designed to model </a:t>
            </a:r>
            <a:r>
              <a:rPr lang="en-US" altLang="zh-CN" sz="1000" dirty="0" smtClean="0"/>
              <a:t>their</a:t>
            </a:r>
            <a:r>
              <a:rPr lang="en-US" altLang="zh-CN" sz="1000" baseline="0" dirty="0" smtClean="0"/>
              <a:t> </a:t>
            </a:r>
            <a:r>
              <a:rPr lang="en-US" altLang="zh-CN" sz="1000" dirty="0" smtClean="0"/>
              <a:t>interactions and </a:t>
            </a:r>
            <a:r>
              <a:rPr lang="en-US" altLang="zh-CN" sz="1000" dirty="0"/>
              <a:t>aggregate </a:t>
            </a:r>
            <a:r>
              <a:rPr lang="en-US" altLang="zh-CN" sz="1000" dirty="0" smtClean="0"/>
              <a:t>thes</a:t>
            </a:r>
            <a:r>
              <a:rPr lang="en-US" altLang="zh-CN" sz="1000" baseline="0" dirty="0" smtClean="0"/>
              <a:t>e personal representation</a:t>
            </a:r>
            <a:r>
              <a:rPr lang="en-US" altLang="zh-CN" sz="1000" dirty="0" smtClean="0"/>
              <a:t> </a:t>
            </a:r>
            <a:r>
              <a:rPr lang="en-US" altLang="zh-CN" sz="1000" dirty="0"/>
              <a:t>with attending to key actors. </a:t>
            </a:r>
          </a:p>
          <a:p>
            <a:pPr algn="just" defTabSz="955519"/>
            <a:r>
              <a:rPr lang="en-US" altLang="zh-CN" sz="1000" dirty="0"/>
              <a:t>Specifically, we feed </a:t>
            </a:r>
            <a:r>
              <a:rPr lang="en-US" altLang="zh-CN" sz="1000" dirty="0" smtClean="0"/>
              <a:t>the </a:t>
            </a:r>
            <a:r>
              <a:rPr lang="en-US" altLang="zh-CN" sz="1000" dirty="0"/>
              <a:t>dynamics of each person into the Interaction Bi-LSTM by their value of long motion in descending order. </a:t>
            </a:r>
          </a:p>
          <a:p>
            <a:pPr algn="just" defTabSz="955519"/>
            <a:r>
              <a:rPr lang="en-US" altLang="zh-CN" sz="1000" dirty="0"/>
              <a:t>For Long motion, </a:t>
            </a:r>
            <a:r>
              <a:rPr lang="mr-IN" altLang="zh-CN" sz="1000" dirty="0" smtClean="0"/>
              <a:t>……</a:t>
            </a:r>
            <a:endParaRPr lang="en-US" altLang="zh-CN" sz="1000" dirty="0"/>
          </a:p>
          <a:p>
            <a:pPr algn="just" defTabSz="955519"/>
            <a:r>
              <a:rPr lang="en-US" altLang="zh-CN" sz="1000" dirty="0"/>
              <a:t>Then we integrate all hidden states from Interaction Bi-LSTM with the time-varying attention weights by an Aggregation LSTM.</a:t>
            </a:r>
          </a:p>
          <a:p>
            <a:pPr algn="just" defTabSz="955519"/>
            <a:r>
              <a:rPr lang="en-US" altLang="zh-CN" sz="1000" dirty="0"/>
              <a:t>The attention </a:t>
            </a:r>
            <a:r>
              <a:rPr lang="en-US" altLang="zh-CN" sz="1000" b="1" dirty="0" smtClean="0"/>
              <a:t>mechanism </a:t>
            </a:r>
            <a:r>
              <a:rPr lang="en-US" altLang="zh-CN" sz="1000" dirty="0" smtClean="0"/>
              <a:t>is </a:t>
            </a:r>
            <a:r>
              <a:rPr lang="en-US" altLang="zh-CN" sz="1000" dirty="0" err="1"/>
              <a:t>empolyed</a:t>
            </a:r>
            <a:r>
              <a:rPr lang="en-US" altLang="zh-CN" sz="1000" dirty="0"/>
              <a:t> to capture Flash </a:t>
            </a:r>
            <a:r>
              <a:rPr lang="en-US" altLang="zh-CN" sz="1000" dirty="0" smtClean="0"/>
              <a:t>motion.</a:t>
            </a:r>
            <a:endParaRPr lang="en-US" altLang="zh-CN" sz="1000" dirty="0"/>
          </a:p>
          <a:p>
            <a:pPr algn="just" defTabSz="955519"/>
            <a:r>
              <a:rPr lang="en-US" altLang="zh-CN" sz="1000" dirty="0" smtClean="0"/>
              <a:t>For aggregating </a:t>
            </a:r>
            <a:r>
              <a:rPr lang="en-US" altLang="zh-CN" sz="1000" dirty="0"/>
              <a:t>individuals’ representation, </a:t>
            </a:r>
            <a:r>
              <a:rPr lang="mr-IN" altLang="zh-CN" sz="1000" dirty="0" smtClean="0"/>
              <a:t>……</a:t>
            </a:r>
            <a:endParaRPr lang="zh-CN" altLang="en-US" sz="1000" dirty="0" smtClean="0"/>
          </a:p>
          <a:p>
            <a:pPr algn="just" defTabSz="955519"/>
            <a:r>
              <a:rPr lang="en-US" altLang="zh-CN" sz="1000" dirty="0" smtClean="0"/>
              <a:t>Finally</a:t>
            </a:r>
            <a:r>
              <a:rPr lang="en-US" altLang="zh-CN" sz="1000" dirty="0"/>
              <a:t>, we average </a:t>
            </a:r>
            <a:r>
              <a:rPr lang="en-US" altLang="zh-CN" sz="1000" dirty="0" err="1"/>
              <a:t>softmax</a:t>
            </a:r>
            <a:r>
              <a:rPr lang="en-US" altLang="zh-CN" sz="1000" dirty="0"/>
              <a:t> scores from each time step as the final prediction </a:t>
            </a:r>
            <a:r>
              <a:rPr lang="en-US" altLang="zh-CN" sz="1000" dirty="0" smtClean="0"/>
              <a:t>for </a:t>
            </a:r>
            <a:r>
              <a:rPr lang="en-US" altLang="zh-CN" sz="1000" dirty="0"/>
              <a:t>the group activity recognition</a:t>
            </a:r>
            <a:r>
              <a:rPr lang="en-US" altLang="zh-CN" sz="1000" dirty="0" smtClean="0"/>
              <a:t>.</a:t>
            </a:r>
            <a:endParaRPr lang="en-US" altLang="zh-CN" sz="10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1471121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just" defTabSz="955519" rtl="0" eaLnBrk="1" fontAlgn="auto" latinLnBrk="0" hangingPunct="1">
                  <a:lnSpc>
                    <a:spcPct val="100000"/>
                  </a:lnSpc>
                  <a:spcBef>
                    <a:spcPts val="0"/>
                  </a:spcBef>
                  <a:spcAft>
                    <a:spcPts val="0"/>
                  </a:spcAft>
                  <a:buClrTx/>
                  <a:buSzTx/>
                  <a:buFontTx/>
                  <a:buNone/>
                  <a:tabLst/>
                  <a:defRPr/>
                </a:pPr>
                <a:r>
                  <a:rPr lang="en-US" altLang="zh-CN" sz="1300" dirty="0" smtClean="0"/>
                  <a:t>(40s)</a:t>
                </a:r>
                <a:r>
                  <a:rPr lang="en-US" altLang="zh-CN" sz="1300" dirty="0">
                    <a:latin typeface="Segoe UI" panose="020B0502040204020203" pitchFamily="34" charset="0"/>
                    <a:cs typeface="Segoe UI" panose="020B0502040204020203" pitchFamily="34" charset="0"/>
                  </a:rPr>
                  <a:t> We stack the </a:t>
                </a:r>
                <a:r>
                  <a:rPr lang="en-US" altLang="zh-CN" sz="1300" dirty="0" smtClean="0">
                    <a:latin typeface="Segoe UI" panose="020B0502040204020203" pitchFamily="34" charset="0"/>
                    <a:cs typeface="Segoe UI" panose="020B0502040204020203" pitchFamily="34" charset="0"/>
                  </a:rPr>
                  <a:t>horizontal </a:t>
                </a:r>
                <a:r>
                  <a:rPr lang="en-US" altLang="zh-CN" sz="1300" dirty="0" smtClean="0">
                    <a:latin typeface="Segoe UI" panose="020B0502040204020203" pitchFamily="34" charset="0"/>
                    <a:cs typeface="Segoe UI" panose="020B0502040204020203" pitchFamily="34" charset="0"/>
                  </a:rPr>
                  <a:t>and </a:t>
                </a:r>
                <a:r>
                  <a:rPr lang="en-US" altLang="zh-CN" sz="1300" dirty="0">
                    <a:latin typeface="Segoe UI" panose="020B0502040204020203" pitchFamily="34" charset="0"/>
                    <a:cs typeface="Segoe UI" panose="020B0502040204020203" pitchFamily="34" charset="0"/>
                  </a:rPr>
                  <a:t>vertical </a:t>
                </a:r>
                <a:r>
                  <a:rPr lang="en-US" altLang="zh-CN" sz="1300" dirty="0" smtClean="0">
                    <a:latin typeface="Segoe UI" panose="020B0502040204020203" pitchFamily="34" charset="0"/>
                    <a:cs typeface="Segoe UI" panose="020B0502040204020203" pitchFamily="34" charset="0"/>
                  </a:rPr>
                  <a:t>flow </a:t>
                </a:r>
                <a:r>
                  <a:rPr lang="en-US" altLang="zh-CN" sz="1300" dirty="0">
                    <a:latin typeface="Segoe UI" panose="020B0502040204020203" pitchFamily="34" charset="0"/>
                    <a:cs typeface="Segoe UI" panose="020B0502040204020203" pitchFamily="34" charset="0"/>
                  </a:rPr>
                  <a:t>vectors</a:t>
                </a:r>
                <a:r>
                  <a:rPr lang="de-DE" altLang="zh-CN" sz="1300" dirty="0">
                    <a:latin typeface="Segoe UI" panose="020B0502040204020203" pitchFamily="34" charset="0"/>
                    <a:cs typeface="Segoe UI" panose="020B0502040204020203" pitchFamily="34" charset="0"/>
                  </a:rPr>
                  <a:t> </a:t>
                </a:r>
                <a14:m>
                  <m:oMath xmlns:m="http://schemas.openxmlformats.org/officeDocument/2006/math">
                    <m:sSubSup>
                      <m:sSubSupPr>
                        <m:ctrlPr>
                          <a:rPr lang="en-US" altLang="zh-CN" sz="1300" i="1">
                            <a:latin typeface="Cambria Math" charset="0"/>
                          </a:rPr>
                        </m:ctrlPr>
                      </m:sSubSupPr>
                      <m:e>
                        <m:r>
                          <a:rPr lang="en-US" altLang="zh-CN" sz="1300" i="1">
                            <a:latin typeface="Cambria Math" panose="02040503050406030204" pitchFamily="18" charset="0"/>
                          </a:rPr>
                          <m:t>𝑑</m:t>
                        </m:r>
                      </m:e>
                      <m:sub>
                        <m:r>
                          <a:rPr lang="en-US" altLang="zh-CN" sz="1300" i="1">
                            <a:latin typeface="Cambria Math" panose="02040503050406030204" pitchFamily="18" charset="0"/>
                          </a:rPr>
                          <m:t>𝑡</m:t>
                        </m:r>
                      </m:sub>
                      <m:sup>
                        <m:r>
                          <a:rPr lang="en-US" altLang="zh-CN" sz="1300" i="1">
                            <a:latin typeface="Cambria Math" panose="02040503050406030204" pitchFamily="18" charset="0"/>
                          </a:rPr>
                          <m:t>𝑦</m:t>
                        </m:r>
                      </m:sup>
                    </m:sSubSup>
                    <m:d>
                      <m:dPr>
                        <m:ctrlPr>
                          <a:rPr lang="en-US" altLang="zh-CN" sz="1300" i="1">
                            <a:latin typeface="Cambria Math" charset="0"/>
                          </a:rPr>
                        </m:ctrlPr>
                      </m:dPr>
                      <m:e>
                        <m:r>
                          <a:rPr lang="en-US" altLang="zh-CN" sz="1300" i="1">
                            <a:latin typeface="Cambria Math" panose="02040503050406030204" pitchFamily="18" charset="0"/>
                          </a:rPr>
                          <m:t>𝑢</m:t>
                        </m:r>
                        <m:r>
                          <a:rPr lang="en-US" altLang="zh-CN" sz="1300" i="1">
                            <a:latin typeface="Cambria Math" panose="02040503050406030204" pitchFamily="18" charset="0"/>
                          </a:rPr>
                          <m:t>,</m:t>
                        </m:r>
                        <m:r>
                          <a:rPr lang="en-US" altLang="zh-CN" sz="1300" i="1">
                            <a:latin typeface="Cambria Math" panose="02040503050406030204" pitchFamily="18" charset="0"/>
                          </a:rPr>
                          <m:t>𝑣</m:t>
                        </m:r>
                      </m:e>
                    </m:d>
                    <m:r>
                      <a:rPr lang="en-US" altLang="zh-CN" sz="1300" i="1">
                        <a:latin typeface="Cambria Math" panose="02040503050406030204" pitchFamily="18" charset="0"/>
                      </a:rPr>
                      <m:t> </m:t>
                    </m:r>
                  </m:oMath>
                </a14:m>
                <a:r>
                  <a:rPr lang="en-US" altLang="zh-CN" sz="1300" dirty="0">
                    <a:latin typeface="Segoe UI" panose="020B0502040204020203" pitchFamily="34" charset="0"/>
                    <a:cs typeface="Segoe UI" panose="020B0502040204020203" pitchFamily="34" charset="0"/>
                  </a:rPr>
                  <a:t>of T </a:t>
                </a:r>
                <a:r>
                  <a:rPr lang="en-US" altLang="zh-CN" sz="1300" dirty="0" smtClean="0">
                    <a:latin typeface="Segoe UI" panose="020B0502040204020203" pitchFamily="34" charset="0"/>
                    <a:cs typeface="Segoe UI" panose="020B0502040204020203" pitchFamily="34" charset="0"/>
                  </a:rPr>
                  <a:t>consecutive </a:t>
                </a:r>
                <a:r>
                  <a:rPr lang="en-US" altLang="zh-CN" sz="1300" dirty="0" smtClean="0">
                    <a:latin typeface="Segoe UI" panose="020B0502040204020203" pitchFamily="34" charset="0"/>
                    <a:cs typeface="Segoe UI" panose="020B0502040204020203" pitchFamily="34" charset="0"/>
                  </a:rPr>
                  <a:t>frames </a:t>
                </a:r>
                <a:r>
                  <a:rPr lang="en-US" altLang="zh-CN" sz="1300" dirty="0">
                    <a:latin typeface="Segoe UI" panose="020B0502040204020203" pitchFamily="34" charset="0"/>
                    <a:cs typeface="Segoe UI" panose="020B0502040204020203" pitchFamily="34" charset="0"/>
                  </a:rPr>
                  <a:t>as equation (1-2</a:t>
                </a:r>
                <a:r>
                  <a:rPr lang="en-US" altLang="zh-CN" sz="1300" dirty="0" smtClean="0">
                    <a:latin typeface="Segoe UI" panose="020B0502040204020203" pitchFamily="34" charset="0"/>
                    <a:cs typeface="Segoe UI" panose="020B0502040204020203" pitchFamily="34" charset="0"/>
                  </a:rPr>
                  <a:t>). </a:t>
                </a:r>
                <a:endParaRPr lang="en-US" altLang="zh-CN" sz="1300" dirty="0" smtClean="0">
                  <a:latin typeface="Segoe UI" panose="020B0502040204020203" pitchFamily="34" charset="0"/>
                  <a:cs typeface="Segoe UI" panose="020B0502040204020203" pitchFamily="34" charset="0"/>
                </a:endParaRPr>
              </a:p>
              <a:p>
                <a:pPr marL="0" marR="0" indent="0" algn="just" defTabSz="955519" rtl="0" eaLnBrk="1" fontAlgn="auto" latinLnBrk="0" hangingPunct="1">
                  <a:lnSpc>
                    <a:spcPct val="100000"/>
                  </a:lnSpc>
                  <a:spcBef>
                    <a:spcPts val="0"/>
                  </a:spcBef>
                  <a:spcAft>
                    <a:spcPts val="0"/>
                  </a:spcAft>
                  <a:buClrTx/>
                  <a:buSzTx/>
                  <a:buFontTx/>
                  <a:buNone/>
                  <a:tabLst/>
                  <a:defRPr/>
                </a:pPr>
                <a:r>
                  <a:rPr lang="en-US" altLang="zh-CN" sz="1300" dirty="0" smtClean="0"/>
                  <a:t>The </a:t>
                </a:r>
                <a:r>
                  <a:rPr lang="en-US" altLang="zh-CN" sz="1300" dirty="0"/>
                  <a:t>motion intensity of </a:t>
                </a:r>
                <a:r>
                  <a:rPr lang="en-US" altLang="zh-CN" sz="1300" i="1" dirty="0"/>
                  <a:t>k</a:t>
                </a:r>
                <a:r>
                  <a:rPr lang="en-US" altLang="zh-CN" sz="1300" dirty="0"/>
                  <a:t>-</a:t>
                </a:r>
                <a:r>
                  <a:rPr lang="en-US" altLang="zh-CN" sz="1300" dirty="0" err="1"/>
                  <a:t>th</a:t>
                </a:r>
                <a:r>
                  <a:rPr lang="en-US" altLang="zh-CN" sz="1300" dirty="0"/>
                  <a:t> person at time step t </a:t>
                </a:r>
                <a:r>
                  <a:rPr lang="en-US" altLang="zh-CN" dirty="0" smtClean="0"/>
                  <a:t>is defined as equation</a:t>
                </a:r>
                <a:r>
                  <a:rPr lang="en-US" altLang="zh-CN" baseline="0" dirty="0" smtClean="0"/>
                  <a:t> 3</a:t>
                </a:r>
                <a:r>
                  <a:rPr lang="en-US" altLang="zh-CN" sz="1300" dirty="0"/>
                  <a:t>, and</a:t>
                </a:r>
                <a:r>
                  <a:rPr lang="en-US" altLang="zh-CN" dirty="0" smtClean="0"/>
                  <a:t> t</a:t>
                </a:r>
                <a:r>
                  <a:rPr lang="en-US" altLang="zh-CN" sz="1300" dirty="0"/>
                  <a:t>he motion intensity of </a:t>
                </a:r>
                <a:r>
                  <a:rPr lang="en-US" altLang="zh-CN" sz="1300" i="1" dirty="0"/>
                  <a:t>k</a:t>
                </a:r>
                <a:r>
                  <a:rPr lang="en-US" altLang="zh-CN" sz="1300" dirty="0"/>
                  <a:t>-</a:t>
                </a:r>
                <a:r>
                  <a:rPr lang="en-US" altLang="zh-CN" sz="1300" dirty="0" err="1"/>
                  <a:t>th</a:t>
                </a:r>
                <a:r>
                  <a:rPr lang="en-US" altLang="zh-CN" sz="1300" dirty="0"/>
                  <a:t> person throughout the whole process</a:t>
                </a:r>
                <a:r>
                  <a:rPr lang="en-US" altLang="zh-CN" dirty="0" smtClean="0"/>
                  <a:t> is defined as equation</a:t>
                </a:r>
                <a:r>
                  <a:rPr lang="en-US" altLang="zh-CN" baseline="0" dirty="0" smtClean="0"/>
                  <a:t> 4. </a:t>
                </a:r>
                <a:r>
                  <a:rPr lang="en-US" altLang="zh-CN" sz="1300" dirty="0"/>
                  <a:t>Obviously, if the motion intensity of one person is large, it is indicated that this person participates in the activity frequently over time</a:t>
                </a:r>
                <a:r>
                  <a:rPr lang="en-US" altLang="zh-CN" sz="1300" dirty="0" smtClean="0"/>
                  <a:t>.</a:t>
                </a:r>
                <a:endParaRPr lang="zh-CN" altLang="en-US" dirty="0"/>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(40s)</a:t>
                </a:r>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将连续</a:t>
                </a:r>
                <a:r>
                  <a:rPr lang="en-US" altLang="zh-CN" sz="1200" b="0" i="0" u="none" strike="noStrike" kern="1200" baseline="0" dirty="0">
                    <a:solidFill>
                      <a:schemeClr val="tx1"/>
                    </a:solidFill>
                    <a:latin typeface="+mn-lt"/>
                    <a:ea typeface="+mn-ea"/>
                    <a:cs typeface="+mn-cs"/>
                  </a:rPr>
                  <a:t>T</a:t>
                </a:r>
                <a:r>
                  <a:rPr lang="zh-CN" altLang="en-US" sz="1200" b="0" i="0" u="none" strike="noStrike" kern="1200" baseline="0" dirty="0">
                    <a:solidFill>
                      <a:schemeClr val="tx1"/>
                    </a:solidFill>
                    <a:latin typeface="+mn-lt"/>
                    <a:ea typeface="+mn-ea"/>
                    <a:cs typeface="+mn-cs"/>
                  </a:rPr>
                  <a:t>帧的光流图像从水平和垂直方向交替叠加，这里</a:t>
                </a:r>
                <a:r>
                  <a:rPr lang="en-US" altLang="zh-CN" sz="1200" b="0" i="0" u="none" strike="noStrike" kern="1200" baseline="0" dirty="0">
                    <a:solidFill>
                      <a:schemeClr val="tx1"/>
                    </a:solidFill>
                    <a:latin typeface="+mn-lt"/>
                    <a:ea typeface="+mn-ea"/>
                    <a:cs typeface="+mn-cs"/>
                  </a:rPr>
                  <a:t>T</a:t>
                </a:r>
                <a:r>
                  <a:rPr lang="zh-CN" altLang="en-US" sz="1200" b="0" i="0" u="none" strike="noStrike" kern="1200" baseline="0" dirty="0">
                    <a:solidFill>
                      <a:schemeClr val="tx1"/>
                    </a:solidFill>
                    <a:latin typeface="+mn-lt"/>
                    <a:ea typeface="+mn-ea"/>
                    <a:cs typeface="+mn-cs"/>
                  </a:rPr>
                  <a:t>等于</a:t>
                </a:r>
                <a:r>
                  <a:rPr lang="en-US" altLang="zh-CN" sz="1200" b="0" i="0" u="none" strike="noStrike" kern="1200" baseline="0" dirty="0">
                    <a:solidFill>
                      <a:schemeClr val="tx1"/>
                    </a:solidFill>
                    <a:latin typeface="+mn-lt"/>
                    <a:ea typeface="+mn-ea"/>
                    <a:cs typeface="+mn-cs"/>
                  </a:rPr>
                  <a:t>10</a:t>
                </a:r>
                <a:r>
                  <a:rPr lang="zh-CN" altLang="en-US" sz="1200" b="0" i="0" u="none" strike="noStrike" kern="1200" baseline="0" dirty="0">
                    <a:solidFill>
                      <a:schemeClr val="tx1"/>
                    </a:solidFill>
                    <a:latin typeface="+mn-lt"/>
                    <a:ea typeface="+mn-ea"/>
                    <a:cs typeface="+mn-cs"/>
                  </a:rPr>
                  <a:t>，就会得到</a:t>
                </a:r>
                <a:r>
                  <a:rPr lang="en-US" altLang="zh-CN" sz="1200" b="0" i="0" u="none" strike="noStrike" kern="1200" baseline="0" dirty="0">
                    <a:solidFill>
                      <a:schemeClr val="tx1"/>
                    </a:solidFill>
                    <a:latin typeface="+mn-lt"/>
                    <a:ea typeface="+mn-ea"/>
                    <a:cs typeface="+mn-cs"/>
                  </a:rPr>
                  <a:t>20</a:t>
                </a:r>
                <a:r>
                  <a:rPr lang="zh-CN" altLang="en-US" sz="1200" b="0" i="0" u="none" strike="noStrike" kern="1200" baseline="0" dirty="0">
                    <a:solidFill>
                      <a:schemeClr val="tx1"/>
                    </a:solidFill>
                    <a:latin typeface="+mn-lt"/>
                    <a:ea typeface="+mn-ea"/>
                    <a:cs typeface="+mn-cs"/>
                  </a:rPr>
                  <a:t>个通道的光流信息。瞬时动作强度</a:t>
                </a:r>
                <a:r>
                  <a:rPr lang="en-US" altLang="zh-CN" sz="1200" i="0">
                    <a:latin typeface="Cambria Math" panose="02040503050406030204" pitchFamily="18" charset="0"/>
                  </a:rPr>
                  <a:t>〖</a:t>
                </a:r>
                <a:r>
                  <a:rPr lang="en-US" altLang="zh-CN" sz="1200" b="0" i="0">
                    <a:latin typeface="Cambria Math" panose="02040503050406030204" pitchFamily="18" charset="0"/>
                  </a:rPr>
                  <a:t>𝑀𝐼〗_𝑡^𝑘</a:t>
                </a:r>
                <a:r>
                  <a:rPr lang="zh-CN" altLang="en-US" sz="1200" b="0" i="0" u="none" strike="noStrike" kern="1200" baseline="0" dirty="0">
                    <a:solidFill>
                      <a:schemeClr val="tx1"/>
                    </a:solidFill>
                    <a:latin typeface="+mn-lt"/>
                    <a:ea typeface="+mn-ea"/>
                    <a:cs typeface="+mn-cs"/>
                  </a:rPr>
                  <a:t>可以简单定义为对应时刻光流图像的所有像素点加和求平均，那么某个人在这段时间内的</a:t>
                </a:r>
                <a:r>
                  <a:rPr lang="en-US" altLang="zh-CN" sz="1200" b="0" i="0" u="none" strike="noStrike" kern="1200" baseline="0" dirty="0">
                    <a:solidFill>
                      <a:schemeClr val="tx1"/>
                    </a:solidFill>
                    <a:latin typeface="+mn-lt"/>
                    <a:ea typeface="+mn-ea"/>
                    <a:cs typeface="+mn-cs"/>
                  </a:rPr>
                  <a:t>Long motion</a:t>
                </a:r>
                <a:r>
                  <a:rPr lang="zh-CN" altLang="en-US" sz="1200" b="0" i="0" u="none" strike="noStrike" kern="1200" baseline="0" dirty="0">
                    <a:solidFill>
                      <a:schemeClr val="tx1"/>
                    </a:solidFill>
                    <a:latin typeface="+mn-lt"/>
                    <a:ea typeface="+mn-ea"/>
                    <a:cs typeface="+mn-cs"/>
                  </a:rPr>
                  <a:t>值定义为 </a:t>
                </a:r>
                <a:r>
                  <a:rPr lang="en-US" altLang="zh-CN" sz="1200" b="0" i="0" u="none" strike="noStrike" kern="1200" baseline="0" dirty="0">
                    <a:solidFill>
                      <a:schemeClr val="tx1"/>
                    </a:solidFill>
                    <a:latin typeface="+mn-lt"/>
                    <a:ea typeface="+mn-ea"/>
                    <a:cs typeface="+mn-cs"/>
                  </a:rPr>
                  <a:t>T</a:t>
                </a:r>
                <a:r>
                  <a:rPr lang="zh-CN" altLang="en-US" sz="1200" b="0" i="0" u="none" strike="noStrike" kern="1200" baseline="0" dirty="0">
                    <a:solidFill>
                      <a:schemeClr val="tx1"/>
                    </a:solidFill>
                    <a:latin typeface="+mn-lt"/>
                    <a:ea typeface="+mn-ea"/>
                    <a:cs typeface="+mn-cs"/>
                  </a:rPr>
                  <a:t>时刻内瞬时强度加和平均。 显然，一个人的</a:t>
                </a:r>
                <a:r>
                  <a:rPr lang="en-US" altLang="zh-CN" sz="1200" b="0" i="0" u="none" strike="noStrike" kern="1200" baseline="0" dirty="0">
                    <a:solidFill>
                      <a:schemeClr val="tx1"/>
                    </a:solidFill>
                    <a:latin typeface="+mn-lt"/>
                    <a:ea typeface="+mn-ea"/>
                    <a:cs typeface="+mn-cs"/>
                  </a:rPr>
                  <a:t>MI</a:t>
                </a:r>
                <a:r>
                  <a:rPr lang="zh-CN" altLang="en-US" sz="1200" b="0" i="0" u="none" strike="noStrike" kern="1200" baseline="0" dirty="0">
                    <a:solidFill>
                      <a:schemeClr val="tx1"/>
                    </a:solidFill>
                    <a:latin typeface="+mn-lt"/>
                    <a:ea typeface="+mn-ea"/>
                    <a:cs typeface="+mn-cs"/>
                  </a:rPr>
                  <a:t>值越大，就表明这个人参与群体动作的频率越高。</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Obviously, if </a:t>
                </a:r>
                <a:r>
                  <a:rPr lang="en-US" altLang="zh-CN" sz="1200" i="0">
                    <a:latin typeface="Cambria Math" panose="02040503050406030204" pitchFamily="18" charset="0"/>
                  </a:rPr>
                  <a:t>〖</a:t>
                </a:r>
                <a:r>
                  <a:rPr lang="en-US" altLang="zh-CN" sz="1200" b="0" i="0">
                    <a:latin typeface="Cambria Math" panose="02040503050406030204" pitchFamily="18" charset="0"/>
                  </a:rPr>
                  <a:t>𝑀𝐼〗^𝑘</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of one person is large, it is indicated that this person participates in the activity frequently over time.</a:t>
                </a:r>
                <a:endParaRPr lang="zh-CN" altLang="en-US" dirty="0"/>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154830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r>
                  <a:rPr lang="en-US" altLang="zh-CN" dirty="0" smtClean="0"/>
                  <a:t>(40s)</a:t>
                </a:r>
                <a:r>
                  <a:rPr lang="en-US" altLang="zh-CN" sz="1300" dirty="0"/>
                  <a:t> For each person, we capture the intensity of flash motion by learning an attention factor </a:t>
                </a:r>
                <a14:m>
                  <m:oMath xmlns:m="http://schemas.openxmlformats.org/officeDocument/2006/math">
                    <m:sSubSup>
                      <m:sSubSupPr>
                        <m:ctrlPr>
                          <a:rPr lang="en-US" altLang="zh-CN" sz="1300" i="1">
                            <a:latin typeface="Cambria Math" charset="0"/>
                          </a:rPr>
                        </m:ctrlPr>
                      </m:sSubSupPr>
                      <m:e>
                        <m:r>
                          <a:rPr lang="zh-CN" altLang="en-US" sz="1300" i="1">
                            <a:latin typeface="Cambria Math" panose="02040503050406030204" pitchFamily="18" charset="0"/>
                          </a:rPr>
                          <m:t>𝛾</m:t>
                        </m:r>
                      </m:e>
                      <m:sub>
                        <m:r>
                          <a:rPr lang="en-US" altLang="zh-CN" sz="1300" i="1">
                            <a:latin typeface="Cambria Math" panose="02040503050406030204" pitchFamily="18" charset="0"/>
                          </a:rPr>
                          <m:t>𝑡</m:t>
                        </m:r>
                      </m:sub>
                      <m:sup>
                        <m:r>
                          <a:rPr lang="en-US" altLang="zh-CN" sz="1300" i="1">
                            <a:latin typeface="Cambria Math" panose="02040503050406030204" pitchFamily="18" charset="0"/>
                          </a:rPr>
                          <m:t>𝑘</m:t>
                        </m:r>
                      </m:sup>
                    </m:sSubSup>
                  </m:oMath>
                </a14:m>
                <a:r>
                  <a:rPr lang="en-US" altLang="zh-CN" sz="1300" dirty="0"/>
                  <a:t> to control the state</a:t>
                </a:r>
                <a:r>
                  <a:rPr lang="en-US" altLang="zh-CN" sz="1300" i="1" dirty="0"/>
                  <a:t> </a:t>
                </a:r>
                <a:r>
                  <a:rPr lang="en-US" altLang="zh-CN" sz="1300" dirty="0"/>
                  <a:t>output from Interaction Bi-LSTM by involved the scene state </a:t>
                </a:r>
                <a14:m>
                  <m:oMath xmlns:m="http://schemas.openxmlformats.org/officeDocument/2006/math">
                    <m:sSubSup>
                      <m:sSubSupPr>
                        <m:ctrlPr>
                          <a:rPr lang="en-US" altLang="zh-CN" sz="1300" i="1">
                            <a:latin typeface="Cambria Math" charset="0"/>
                          </a:rPr>
                        </m:ctrlPr>
                      </m:sSubSupPr>
                      <m:e>
                        <m:r>
                          <a:rPr lang="en-US" altLang="zh-CN" sz="1300" i="1">
                            <a:latin typeface="Cambria Math" panose="02040503050406030204" pitchFamily="18" charset="0"/>
                          </a:rPr>
                          <m:t>h</m:t>
                        </m:r>
                      </m:e>
                      <m:sub>
                        <m:r>
                          <a:rPr lang="en-US" altLang="zh-CN" sz="1300" i="1">
                            <a:latin typeface="Cambria Math" panose="02040503050406030204" pitchFamily="18" charset="0"/>
                          </a:rPr>
                          <m:t>𝑡</m:t>
                        </m:r>
                      </m:sub>
                      <m:sup>
                        <m:r>
                          <a:rPr lang="en-US" altLang="zh-CN" sz="1300" i="1">
                            <a:latin typeface="Cambria Math" panose="02040503050406030204" pitchFamily="18" charset="0"/>
                          </a:rPr>
                          <m:t>𝑓</m:t>
                        </m:r>
                      </m:sup>
                    </m:sSubSup>
                  </m:oMath>
                </a14:m>
                <a:r>
                  <a:rPr lang="en-US" altLang="zh-CN" dirty="0" smtClean="0"/>
                  <a:t>. Here, if the personal action is more related to the group activity, the corresponding attention factor will be larger, and vice versa.</a:t>
                </a:r>
              </a:p>
              <a:p>
                <a:pPr algn="just"/>
                <a:endParaRPr lang="en-US" altLang="zh-CN" dirty="0" smtClean="0"/>
              </a:p>
              <a:p>
                <a:pPr algn="just"/>
                <a:r>
                  <a:rPr lang="en-US" altLang="zh-CN" dirty="0" smtClean="0"/>
                  <a:t/>
                </a:r>
                <a:br>
                  <a:rPr lang="en-US" altLang="zh-CN" dirty="0" smtClean="0"/>
                </a:br>
                <a:endParaRPr lang="en-US" altLang="zh-CN" dirty="0" smtClean="0"/>
              </a:p>
              <a:p>
                <a:pPr algn="just"/>
                <a:endParaRPr lang="en-US" altLang="zh-CN" dirty="0" smtClean="0"/>
              </a:p>
              <a:p>
                <a:pPr algn="just"/>
                <a:endParaRPr lang="zh-CN" altLang="en-US" dirty="0"/>
              </a:p>
            </p:txBody>
          </p:sp>
        </mc:Choice>
        <mc:Fallback xmlns="">
          <p:sp>
            <p:nvSpPr>
              <p:cNvPr id="3" name="备注占位符 2"/>
              <p:cNvSpPr>
                <a:spLocks noGrp="1"/>
              </p:cNvSpPr>
              <p:nvPr>
                <p:ph type="body" idx="1"/>
              </p:nvPr>
            </p:nvSpPr>
            <p:spPr/>
            <p:txBody>
              <a:bodyPr/>
              <a:lstStyle/>
              <a:p>
                <a:r>
                  <a:rPr lang="en-US" altLang="zh-CN" dirty="0"/>
                  <a:t>(40s)</a:t>
                </a:r>
                <a:endParaRPr lang="en-US" altLang="zh-CN" dirty="0"/>
              </a:p>
              <a:p>
                <a:r>
                  <a:rPr lang="zh-CN" altLang="en-US" dirty="0"/>
                  <a:t>在某个时刻，我们可以通过学习权重因子</a:t>
                </a:r>
                <a:r>
                  <a:rPr lang="zh-CN" altLang="en-US" sz="1200" i="0">
                    <a:solidFill>
                      <a:schemeClr val="tx1"/>
                    </a:solidFill>
                    <a:latin typeface="Cambria Math" panose="02040503050406030204" pitchFamily="18" charset="0"/>
                  </a:rPr>
                  <a:t>𝛾</a:t>
                </a:r>
                <a:r>
                  <a:rPr lang="en-US" altLang="zh-CN" sz="1200" i="0">
                    <a:solidFill>
                      <a:schemeClr val="tx1"/>
                    </a:solidFill>
                    <a:latin typeface="Cambria Math" panose="02040503050406030204" pitchFamily="18" charset="0"/>
                  </a:rPr>
                  <a:t>_𝑡^𝑘</a:t>
                </a:r>
                <a:r>
                  <a:rPr lang="zh-CN" altLang="en-US" dirty="0"/>
                  <a:t>以捉场景内的</a:t>
                </a:r>
                <a:r>
                  <a:rPr lang="en-US" altLang="zh-CN" dirty="0"/>
                  <a:t>Flash motion</a:t>
                </a:r>
                <a:r>
                  <a:rPr lang="zh-CN" altLang="en-US" dirty="0"/>
                  <a:t>。 因子值反应了每个人的参与程度，值越大，说明这个人对群体动作的贡献越大，在学习群体表示时该个体就应该被突出；反之，那些贡献小的个体，应该被抑制。</a:t>
                </a:r>
                <a:endParaRPr lang="zh-CN" altLang="en-US" dirty="0"/>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85902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r>
              <a:rPr lang="en-US" altLang="zh-CN" dirty="0"/>
              <a:t>(30s</a:t>
            </a:r>
            <a:r>
              <a:rPr lang="en-US" altLang="zh-CN" dirty="0" smtClean="0"/>
              <a:t>)</a:t>
            </a:r>
            <a:r>
              <a:rPr lang="en-US" altLang="zh-CN" sz="1300" dirty="0"/>
              <a:t> The inputs of Aggregation LSTM are the previous individual’s hidden information and current individual’s </a:t>
            </a:r>
            <a:r>
              <a:rPr lang="en-US" altLang="zh-CN" sz="1300" dirty="0" smtClean="0"/>
              <a:t>representation </a:t>
            </a:r>
            <a:r>
              <a:rPr lang="en-US" altLang="zh-CN" sz="1300" dirty="0"/>
              <a:t>from interaction Bi-LSTM.</a:t>
            </a:r>
          </a:p>
          <a:p>
            <a:pPr algn="just" defTabSz="955519"/>
            <a:r>
              <a:rPr lang="en-US" altLang="zh-CN" sz="1300" dirty="0"/>
              <a:t>In volleyball dataset, we concatenate the last aggregated states of two sides as an input of a </a:t>
            </a:r>
            <a:r>
              <a:rPr lang="en-US" altLang="zh-CN" sz="1300" dirty="0" err="1"/>
              <a:t>softmax</a:t>
            </a:r>
            <a:r>
              <a:rPr lang="en-US" altLang="zh-CN" sz="1300" dirty="0"/>
              <a:t> layer at each time step. </a:t>
            </a:r>
          </a:p>
          <a:p>
            <a:pPr algn="just"/>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47411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defRPr/>
            </a:pPr>
            <a:endParaRPr lang="zh-CN" altLang="en-US" dirty="0" smtClean="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286088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300" dirty="0"/>
              <a:t>(30s)Volleyball Dataset is a new sport dataset collected from publicly available YouTube volleyball videos, consists of 55 </a:t>
            </a:r>
            <a:r>
              <a:rPr lang="en-US" altLang="zh-CN" sz="1300" dirty="0" smtClean="0"/>
              <a:t>videos. </a:t>
            </a:r>
            <a:r>
              <a:rPr lang="en-US" altLang="zh-CN" sz="1300" dirty="0"/>
              <a:t>For one frame, the location of each player is given and labeled with one of the action </a:t>
            </a:r>
            <a:r>
              <a:rPr lang="en-US" altLang="zh-CN" sz="1300" dirty="0" smtClean="0"/>
              <a:t>(such as “Waiting”, “Setting”, “Jumping”, “Moving”), </a:t>
            </a:r>
            <a:r>
              <a:rPr lang="en-US" altLang="zh-CN" sz="1300" dirty="0"/>
              <a:t>and one of the group activity </a:t>
            </a:r>
            <a:r>
              <a:rPr lang="en-US" altLang="zh-CN" sz="1300" dirty="0" smtClean="0"/>
              <a:t>(such</a:t>
            </a:r>
            <a:r>
              <a:rPr lang="en-US" altLang="zh-CN" sz="1300" baseline="0" dirty="0" smtClean="0"/>
              <a:t> as </a:t>
            </a:r>
            <a:r>
              <a:rPr lang="en-US" altLang="zh-CN" sz="1300" dirty="0" smtClean="0"/>
              <a:t>“Spiking”, “Passing”, “Setting”, “Win point”) </a:t>
            </a:r>
            <a:r>
              <a:rPr lang="en-US" altLang="zh-CN" sz="1300" dirty="0"/>
              <a:t>is labeled to this frame.</a:t>
            </a:r>
            <a:endParaRPr lang="zh-CN" altLang="en-US" dirty="0" smtClean="0"/>
          </a:p>
          <a:p>
            <a:pPr algn="just"/>
            <a:endParaRPr lang="en-US" altLang="zh-CN" sz="130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859268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300" dirty="0"/>
              <a:t>(30s</a:t>
            </a:r>
            <a:r>
              <a:rPr lang="en-US" altLang="zh-CN" sz="1300" dirty="0" smtClean="0"/>
              <a:t>) </a:t>
            </a:r>
            <a:r>
              <a:rPr lang="en-US" altLang="zh-CN" dirty="0" smtClean="0">
                <a:solidFill>
                  <a:schemeClr val="accent5">
                    <a:lumMod val="75000"/>
                  </a:schemeClr>
                </a:solidFill>
                <a:latin typeface="Segoe UI" panose="020B0502040204020203" pitchFamily="34" charset="0"/>
                <a:cs typeface="Segoe UI" panose="020B0502040204020203" pitchFamily="34" charset="0"/>
              </a:rPr>
              <a:t>Collective Activity Dataset </a:t>
            </a:r>
            <a:r>
              <a:rPr lang="en-US" altLang="zh-CN" sz="1300" dirty="0"/>
              <a:t>contains 44 video clips collected by a low resolution hand-held camera. Each person labeled from five action labels. Each frame is assigned with the label of group activity based on what the majority of people are doing in the scene. </a:t>
            </a:r>
            <a:endParaRPr lang="en-US" altLang="zh-CN" sz="1300" dirty="0" smtClean="0"/>
          </a:p>
          <a:p>
            <a:pPr algn="just"/>
            <a:endParaRPr lang="en-US" altLang="zh-CN" sz="1300" dirty="0" smtClean="0"/>
          </a:p>
          <a:p>
            <a:pPr algn="just"/>
            <a:r>
              <a:rPr lang="en-US" altLang="zh-CN" sz="1300" dirty="0" smtClean="0"/>
              <a:t>Following </a:t>
            </a:r>
            <a:r>
              <a:rPr lang="en-US" altLang="zh-CN" sz="1300" dirty="0"/>
              <a:t>the experimental setting in CVPR </a:t>
            </a:r>
            <a:r>
              <a:rPr lang="en-US" altLang="zh-CN" sz="1300" b="1" dirty="0" smtClean="0">
                <a:solidFill>
                  <a:srgbClr val="FF0000"/>
                </a:solidFill>
              </a:rPr>
              <a:t>[39</a:t>
            </a:r>
            <a:r>
              <a:rPr lang="en-US" altLang="zh-CN" sz="1300" b="1" dirty="0">
                <a:solidFill>
                  <a:srgbClr val="FF0000"/>
                </a:solidFill>
              </a:rPr>
              <a:t>]</a:t>
            </a:r>
            <a:r>
              <a:rPr lang="en-US" altLang="zh-CN" sz="1300" dirty="0"/>
              <a:t>, we merge class “Walking” and “Crossing” as “Moving” and report the Mean Per Class Accuracy (MPCA) due to the imbalanced test set.</a:t>
            </a:r>
            <a:endParaRPr lang="zh-CN" altLang="en-US" dirty="0" smtClean="0"/>
          </a:p>
          <a:p>
            <a:pPr algn="just"/>
            <a:endParaRPr lang="en-US" altLang="zh-CN" sz="1300" dirty="0"/>
          </a:p>
          <a:p>
            <a:pPr algn="just"/>
            <a:endParaRPr lang="en-US" altLang="zh-CN" dirty="0">
              <a:solidFill>
                <a:schemeClr val="accent5">
                  <a:lumMod val="75000"/>
                </a:schemeClr>
              </a:solidFill>
              <a:latin typeface="Segoe UI" panose="020B0502040204020203" pitchFamily="34" charset="0"/>
              <a:cs typeface="Segoe UI" panose="020B0502040204020203" pitchFamily="34" charset="0"/>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2047788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smtClean="0"/>
              <a:t>We design</a:t>
            </a:r>
            <a:r>
              <a:rPr lang="en-US" altLang="zh-CN" baseline="0" dirty="0" smtClean="0"/>
              <a:t> four baselines, </a:t>
            </a:r>
            <a:r>
              <a:rPr lang="en-US" altLang="zh-CN" sz="1300" dirty="0"/>
              <a:t>in which B2, B3 and B4 are used for ablation study to verify the effectiveness of OKN, Long motion and Flash </a:t>
            </a:r>
            <a:r>
              <a:rPr lang="en-US" altLang="zh-CN" sz="1300" dirty="0" smtClean="0"/>
              <a:t>motion, </a:t>
            </a:r>
            <a:r>
              <a:rPr lang="en-US" altLang="zh-CN" sz="1300" dirty="0"/>
              <a:t>respectively.</a:t>
            </a:r>
            <a:endParaRPr lang="en-US" altLang="zh-CN" dirty="0" smtClean="0"/>
          </a:p>
          <a:p>
            <a:pPr algn="just"/>
            <a:r>
              <a:rPr lang="en-US" altLang="zh-CN" sz="1300" dirty="0"/>
              <a:t>The configurations of three types of LSTM are listed in the table. In the VD dataset, players are need to be divided into two groups, representing two </a:t>
            </a:r>
            <a:r>
              <a:rPr lang="en-US" altLang="zh-CN" sz="1300" dirty="0" smtClean="0"/>
              <a:t>teams. </a:t>
            </a:r>
            <a:r>
              <a:rPr lang="en-US" altLang="zh-CN" sz="1300" dirty="0"/>
              <a:t>There is no need for CAD dataset.</a:t>
            </a:r>
          </a:p>
          <a:p>
            <a:pPr algn="just"/>
            <a:r>
              <a:rPr lang="en-US" altLang="zh-CN" b="1" dirty="0" smtClean="0">
                <a:latin typeface="Segoe UI" panose="020B0502040204020203" pitchFamily="34" charset="0"/>
                <a:ea typeface="Segoe UI" panose="020B0502040204020203" pitchFamily="34" charset="0"/>
                <a:cs typeface="Segoe UI" panose="020B0502040204020203" pitchFamily="34" charset="0"/>
              </a:rPr>
              <a:t>The performance metrics are</a:t>
            </a:r>
            <a:r>
              <a:rPr lang="en-US" altLang="zh-CN" dirty="0" smtClean="0">
                <a:latin typeface="Segoe UI" panose="020B0502040204020203" pitchFamily="34" charset="0"/>
                <a:ea typeface="Segoe UI" panose="020B0502040204020203" pitchFamily="34" charset="0"/>
                <a:cs typeface="Segoe UI" panose="020B0502040204020203" pitchFamily="34" charset="0"/>
              </a:rPr>
              <a:t> Multiclass Classification Accuracy (MCA)</a:t>
            </a:r>
            <a:r>
              <a:rPr lang="en-US" altLang="zh-CN" baseline="0" dirty="0" smtClean="0">
                <a:latin typeface="Segoe UI" panose="020B0502040204020203" pitchFamily="34" charset="0"/>
                <a:ea typeface="Segoe UI" panose="020B0502040204020203" pitchFamily="34" charset="0"/>
                <a:cs typeface="Segoe UI" panose="020B0502040204020203" pitchFamily="34" charset="0"/>
              </a:rPr>
              <a:t> and </a:t>
            </a:r>
            <a:r>
              <a:rPr lang="en-US" altLang="zh-CN" dirty="0" smtClean="0">
                <a:latin typeface="Segoe UI" panose="020B0502040204020203" pitchFamily="34" charset="0"/>
                <a:ea typeface="Segoe UI" panose="020B0502040204020203" pitchFamily="34" charset="0"/>
                <a:cs typeface="Segoe UI" panose="020B0502040204020203" pitchFamily="34" charset="0"/>
              </a:rPr>
              <a:t>Mean Per-Class Accuracy (MPCA).</a:t>
            </a:r>
            <a:endParaRPr lang="zh-CN" altLang="en-US" dirty="0" smtClean="0">
              <a:latin typeface="Segoe UI" panose="020B0502040204020203" pitchFamily="34" charset="0"/>
              <a:cs typeface="Segoe UI" panose="020B0502040204020203" pitchFamily="34" charset="0"/>
            </a:endParaRPr>
          </a:p>
          <a:p>
            <a:pPr algn="just"/>
            <a:endParaRPr lang="en-US" altLang="zh-CN" dirty="0" smtClean="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606174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en-US" altLang="zh-CN" sz="13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574186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300" dirty="0"/>
              <a:t>(30s) There are only a little of </a:t>
            </a:r>
            <a:r>
              <a:rPr lang="en-US" altLang="zh-CN" sz="1300" dirty="0" smtClean="0"/>
              <a:t>works referring </a:t>
            </a:r>
            <a:r>
              <a:rPr lang="en-US" altLang="zh-CN" sz="1300" dirty="0"/>
              <a:t>to Volleyball Dataset,  Shu and Li did not provide specific accuracy of per-class or the MPCA. The comparison results are shown in Table 1. We can see that the PC-TDM achieves </a:t>
            </a:r>
            <a:r>
              <a:rPr lang="en-US" altLang="zh-CN" sz="1300" dirty="0" smtClean="0"/>
              <a:t>the best </a:t>
            </a:r>
            <a:r>
              <a:rPr lang="en-US" altLang="zh-CN" sz="1300" dirty="0"/>
              <a:t>performance on MCA and MPCA. </a:t>
            </a:r>
            <a:r>
              <a:rPr lang="en-US" altLang="zh-CN" sz="1300" dirty="0" smtClean="0"/>
              <a:t>Our model improves </a:t>
            </a:r>
            <a:r>
              <a:rPr lang="en-US" altLang="zh-CN" sz="1300" dirty="0"/>
              <a:t>5.8% and 5.2% compared with the most related work [17] on MCA and MPCA, respectively. And improves 4.4</a:t>
            </a:r>
            <a:r>
              <a:rPr lang="en-US" altLang="zh-CN" sz="1300" dirty="0" smtClean="0"/>
              <a:t>% (four</a:t>
            </a:r>
            <a:r>
              <a:rPr lang="en-US" altLang="zh-CN" sz="1300" baseline="0" dirty="0" smtClean="0"/>
              <a:t> point four percent</a:t>
            </a:r>
            <a:r>
              <a:rPr lang="en-US" altLang="zh-CN" sz="1300" dirty="0" smtClean="0"/>
              <a:t>) </a:t>
            </a:r>
            <a:r>
              <a:rPr lang="en-US" altLang="zh-CN" sz="1300" dirty="0"/>
              <a:t>and 4.5% compared with the existing state-of-the-art performance in [30] on </a:t>
            </a:r>
            <a:r>
              <a:rPr lang="en-US" altLang="zh-CN" sz="1300" dirty="0" smtClean="0"/>
              <a:t>MCA </a:t>
            </a:r>
            <a:r>
              <a:rPr lang="en-US" altLang="zh-CN" sz="1300" dirty="0"/>
              <a:t>and MPCA, respectively. </a:t>
            </a:r>
            <a:r>
              <a:rPr lang="en-US" altLang="zh-CN" sz="1300" dirty="0" smtClean="0"/>
              <a:t>And</a:t>
            </a:r>
            <a:r>
              <a:rPr lang="en-US" altLang="zh-CN" sz="1300" dirty="0"/>
              <a:t>, more remarkable, all of the best accuracy for each class occurs in our model or its variants, highlighted in orange.</a:t>
            </a:r>
          </a:p>
          <a:p>
            <a:pPr algn="just"/>
            <a:endParaRPr lang="en-US" altLang="zh-CN" sz="1300" dirty="0"/>
          </a:p>
          <a:p>
            <a:pPr algn="just"/>
            <a:endParaRPr lang="en-US" altLang="zh-CN" sz="1300" dirty="0"/>
          </a:p>
          <a:p>
            <a:pPr algn="just"/>
            <a:endParaRPr lang="en-US" altLang="zh-CN" sz="1300" dirty="0"/>
          </a:p>
          <a:p>
            <a:pPr algn="just"/>
            <a:endParaRPr lang="en-US" altLang="zh-CN" sz="130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099563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r>
              <a:rPr lang="en-US" altLang="zh-CN" dirty="0"/>
              <a:t>(30s</a:t>
            </a:r>
            <a:r>
              <a:rPr lang="en-US" altLang="zh-CN" dirty="0" smtClean="0"/>
              <a:t>)</a:t>
            </a:r>
            <a:r>
              <a:rPr lang="en-US" altLang="zh-CN" sz="1300" dirty="0"/>
              <a:t> The confusion matrix of PCTDM is also shown in Figure </a:t>
            </a:r>
            <a:r>
              <a:rPr lang="en-US" altLang="zh-CN" sz="1300" dirty="0" smtClean="0"/>
              <a:t>1. </a:t>
            </a:r>
            <a:r>
              <a:rPr lang="en-US" altLang="zh-CN" sz="1300" dirty="0"/>
              <a:t>Compared to </a:t>
            </a:r>
            <a:r>
              <a:rPr lang="en-US" altLang="zh-CN" dirty="0" smtClean="0">
                <a:sym typeface="+mn-ea"/>
              </a:rPr>
              <a:t>the work in </a:t>
            </a:r>
            <a:r>
              <a:rPr lang="en-US" altLang="zh-CN" sz="1300" dirty="0"/>
              <a:t>CVPR, the proposed PC-TDM overcomes the confusion between class “</a:t>
            </a:r>
            <a:r>
              <a:rPr lang="en-US" altLang="zh-CN" sz="1300" dirty="0" smtClean="0"/>
              <a:t>Set” </a:t>
            </a:r>
            <a:r>
              <a:rPr lang="en-US" altLang="zh-CN" sz="1300" dirty="0"/>
              <a:t>and “</a:t>
            </a:r>
            <a:r>
              <a:rPr lang="en-US" altLang="zh-CN" sz="1300" dirty="0" smtClean="0"/>
              <a:t>Pass” </a:t>
            </a:r>
            <a:r>
              <a:rPr lang="en-US" altLang="zh-CN" sz="1300" dirty="0"/>
              <a:t>well. From this experiment, we validate the effectiveness of key actors with long motion or flash motion for recognizing group activity.</a:t>
            </a:r>
            <a:endParaRPr lang="zh-CN" altLang="en-US" dirty="0" smtClean="0"/>
          </a:p>
          <a:p>
            <a:pPr algn="just"/>
            <a:endParaRPr lang="en-US" altLang="zh-CN" dirty="0"/>
          </a:p>
          <a:p>
            <a:pPr algn="just"/>
            <a:endParaRPr lang="en-US" altLang="zh-CN" dirty="0">
              <a:solidFill>
                <a:srgbClr val="FF0000"/>
              </a:solidFill>
            </a:endParaRPr>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266760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r>
              <a:rPr lang="en-US" altLang="zh-CN" sz="1300" dirty="0"/>
              <a:t>(30s) In addition, we also conducted experiment on </a:t>
            </a:r>
            <a:r>
              <a:rPr lang="en-US" altLang="zh-CN" sz="1300" dirty="0">
                <a:solidFill>
                  <a:schemeClr val="accent5">
                    <a:lumMod val="75000"/>
                  </a:schemeClr>
                </a:solidFill>
                <a:latin typeface="Segoe UI" panose="020B0502040204020203" pitchFamily="34" charset="0"/>
                <a:cs typeface="Segoe UI" panose="020B0502040204020203" pitchFamily="34" charset="0"/>
              </a:rPr>
              <a:t>Collective Activity Dataset</a:t>
            </a:r>
            <a:r>
              <a:rPr lang="en-US" altLang="zh-CN" sz="1300" dirty="0"/>
              <a:t>. We only report </a:t>
            </a:r>
            <a:r>
              <a:rPr lang="en-US" altLang="zh-CN" sz="1300" dirty="0" smtClean="0"/>
              <a:t>MPCA</a:t>
            </a:r>
            <a:r>
              <a:rPr lang="en-US" altLang="zh-CN" sz="1300" baseline="0" dirty="0" smtClean="0"/>
              <a:t> </a:t>
            </a:r>
            <a:r>
              <a:rPr lang="en-US" altLang="zh-CN" sz="1300" dirty="0" smtClean="0"/>
              <a:t>due </a:t>
            </a:r>
            <a:r>
              <a:rPr lang="en-US" altLang="zh-CN" sz="1300" dirty="0"/>
              <a:t>to the imbalanced test set.</a:t>
            </a:r>
          </a:p>
          <a:p>
            <a:pPr algn="just"/>
            <a:r>
              <a:rPr lang="en-US" altLang="zh-CN" sz="1300" dirty="0"/>
              <a:t>We can see that the proposed PC-TDM achieves the best performance, and its MPCA improves 1.4% compared with existing state-of-the-art performance in [6].</a:t>
            </a:r>
          </a:p>
          <a:p>
            <a:pPr algn="just"/>
            <a:r>
              <a:rPr lang="en-US" altLang="zh-CN" sz="1300" dirty="0"/>
              <a:t>As new exploration by focusing on actions of key participants, PC-TDM improves 2.5% compared with the most related work [17] on MPCA.</a:t>
            </a:r>
          </a:p>
          <a:p>
            <a:pPr algn="just"/>
            <a:endParaRPr lang="en-US" altLang="zh-CN" sz="1300" dirty="0" smtClean="0"/>
          </a:p>
          <a:p>
            <a:pPr algn="just"/>
            <a:endParaRPr lang="en-US" altLang="zh-CN" sz="1300" dirty="0"/>
          </a:p>
          <a:p>
            <a:pPr algn="just"/>
            <a:endParaRPr lang="en-US" altLang="zh-CN" sz="1300" dirty="0"/>
          </a:p>
          <a:p>
            <a:pPr algn="just"/>
            <a:endParaRPr lang="en-US" altLang="zh-CN" sz="13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88847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en-US" sz="14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2634590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781140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defRPr/>
            </a:pPr>
            <a:endParaRPr lang="en-US" altLang="zh-CN"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849088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defRPr/>
            </a:pPr>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352108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defTabSz="955519">
              <a:defRPr/>
            </a:pPr>
            <a:r>
              <a:rPr lang="zh-CN" altLang="en-US" sz="1300" dirty="0"/>
              <a:t>（</a:t>
            </a:r>
            <a:r>
              <a:rPr lang="en-US" altLang="zh-CN" sz="1300" dirty="0"/>
              <a:t>40s</a:t>
            </a:r>
            <a:r>
              <a:rPr lang="zh-CN" altLang="en-US" sz="1300" dirty="0"/>
              <a:t>）</a:t>
            </a:r>
            <a:r>
              <a:rPr lang="en-US" altLang="zh-CN" sz="1300" dirty="0"/>
              <a:t>There are various types of human activities. According to the number of participants and their complexity, human activities can be </a:t>
            </a:r>
            <a:r>
              <a:rPr lang="en-US" altLang="zh-CN" sz="1300" dirty="0" smtClean="0"/>
              <a:t>classified into the following three categories: </a:t>
            </a:r>
            <a:r>
              <a:rPr lang="en-US" altLang="zh-CN" sz="1300" dirty="0"/>
              <a:t>single-action, interaction, and group activity. </a:t>
            </a:r>
            <a:r>
              <a:rPr lang="en-US" altLang="zh-CN" sz="1300" dirty="0" smtClean="0"/>
              <a:t>Single-action </a:t>
            </a:r>
            <a:r>
              <a:rPr lang="en-US" altLang="zh-CN" sz="1300" dirty="0"/>
              <a:t>is the human activity that performed by single person, such as the action in UCF dataset. Interaction is the human activity that involve two </a:t>
            </a:r>
            <a:r>
              <a:rPr lang="en-US" altLang="zh-CN" sz="1300" dirty="0" smtClean="0"/>
              <a:t>persons</a:t>
            </a:r>
            <a:r>
              <a:rPr lang="en-US" altLang="zh-CN" sz="1300" dirty="0"/>
              <a:t>, such as ‘boxing’. Finally, group activity performed by multiple persons, often depicts a more complex scene involving </a:t>
            </a:r>
            <a:r>
              <a:rPr lang="en-US" altLang="zh-CN" sz="1300" dirty="0" smtClean="0"/>
              <a:t>single </a:t>
            </a:r>
            <a:r>
              <a:rPr lang="en-US" altLang="zh-CN" sz="1300" dirty="0"/>
              <a:t>action and various interactions, such as </a:t>
            </a:r>
            <a:r>
              <a:rPr lang="en-US" altLang="zh-CN" sz="1300" dirty="0" smtClean="0"/>
              <a:t>the volleyball </a:t>
            </a:r>
            <a:r>
              <a:rPr lang="en-US" altLang="zh-CN" sz="1300" dirty="0"/>
              <a:t>game.</a:t>
            </a:r>
            <a:endParaRPr lang="en-US" altLang="zh-CN" dirty="0"/>
          </a:p>
          <a:p>
            <a:pPr algn="just" defTabSz="955519">
              <a:defRPr/>
            </a:pPr>
            <a:endParaRPr lang="en-US" altLang="zh-CN" sz="1300" dirty="0"/>
          </a:p>
        </p:txBody>
      </p:sp>
    </p:spTree>
    <p:extLst>
      <p:ext uri="{BB962C8B-B14F-4D97-AF65-F5344CB8AC3E}">
        <p14:creationId xmlns:p14="http://schemas.microsoft.com/office/powerpoint/2010/main" val="1576549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just"/>
                <a:r>
                  <a:rPr lang="en-US" altLang="zh-CN" sz="1300" dirty="0"/>
                  <a:t>(30s) Here, we focus on the </a:t>
                </a:r>
                <a:r>
                  <a:rPr lang="en-US" altLang="zh-CN" sz="1300" dirty="0" smtClean="0"/>
                  <a:t>recognition </a:t>
                </a:r>
                <a:r>
                  <a:rPr lang="en-US" altLang="zh-CN" sz="1300" dirty="0"/>
                  <a:t>of </a:t>
                </a:r>
                <a:r>
                  <a:rPr lang="en-US" altLang="zh-CN" sz="1300" dirty="0" smtClean="0"/>
                  <a:t>group </a:t>
                </a:r>
                <a:r>
                  <a:rPr lang="en-US" altLang="zh-CN" sz="1300" dirty="0"/>
                  <a:t>activity and give a simple definition of this task. The dataset of group activity usually has  2-levels annotation (people </a:t>
                </a:r>
                <a:r>
                  <a:rPr lang="en-US" altLang="zh-CN" sz="1300" dirty="0" smtClean="0"/>
                  <a:t>annotation, </a:t>
                </a:r>
                <a:r>
                  <a:rPr lang="en-US" altLang="zh-CN" sz="1300" dirty="0"/>
                  <a:t>called action and scene annotation, called activity). </a:t>
                </a:r>
                <a:r>
                  <a:rPr lang="en-US" altLang="zh-CN" dirty="0" smtClean="0"/>
                  <a:t>The target for this task is to find a generalized function </a:t>
                </a:r>
                <a14:m>
                  <m:oMath xmlns:m="http://schemas.openxmlformats.org/officeDocument/2006/math">
                    <m:r>
                      <a:rPr lang="en-US" altLang="zh-CN" sz="1300" b="1" i="1">
                        <a:solidFill>
                          <a:srgbClr val="FF0000"/>
                        </a:solidFill>
                        <a:effectLst>
                          <a:outerShdw blurRad="38100" dist="19050" dir="2700000" algn="tl" rotWithShape="0">
                            <a:schemeClr val="dk1">
                              <a:alpha val="40000"/>
                            </a:schemeClr>
                          </a:outerShdw>
                        </a:effectLst>
                        <a:latin typeface="Cambria Math" panose="02040503050406030204" pitchFamily="18" charset="0"/>
                        <a:sym typeface="+mn-ea"/>
                      </a:rPr>
                      <m:t>𝒇</m:t>
                    </m:r>
                  </m:oMath>
                </a14:m>
                <a:r>
                  <a:rPr lang="en-US" altLang="zh-CN" dirty="0"/>
                  <a:t> for modeling a number of human </a:t>
                </a:r>
                <a:r>
                  <a:rPr lang="en-US" altLang="zh-CN" dirty="0" smtClean="0"/>
                  <a:t>actions,</a:t>
                </a:r>
                <a:r>
                  <a:rPr lang="en-US" altLang="zh-CN" baseline="0" dirty="0" smtClean="0"/>
                  <a:t> to recognize the activity</a:t>
                </a:r>
                <a:r>
                  <a:rPr lang="en-US" altLang="zh-CN" baseline="0" dirty="0" smtClean="0"/>
                  <a:t>.</a:t>
                </a:r>
                <a:endParaRPr lang="en-US" altLang="zh-CN" sz="1300" dirty="0"/>
              </a:p>
            </p:txBody>
          </p:sp>
        </mc:Choice>
        <mc:Fallback xmlns="">
          <p:sp>
            <p:nvSpPr>
              <p:cNvPr id="3" name="备注占位符 2"/>
              <p:cNvSpPr>
                <a:spLocks noGrp="1"/>
              </p:cNvSpPr>
              <p:nvPr>
                <p:ph type="body" idx="1"/>
              </p:nvPr>
            </p:nvSpPr>
            <p:spPr/>
            <p:txBody>
              <a:bodyPr/>
              <a:lstStyle/>
              <a:p>
                <a:endParaRPr lang="zh-CN" altLang="en-US" dirty="0">
                  <a:solidFill>
                    <a:schemeClr val="tx1"/>
                  </a:solidFill>
                </a:endParaRPr>
              </a:p>
            </p:txBody>
          </p:sp>
        </mc:Fallback>
      </mc:AlternateContent>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07419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defRPr/>
            </a:pPr>
            <a:r>
              <a:rPr lang="en-US" altLang="zh-CN" dirty="0"/>
              <a:t>(total 60s) Generally, existing solutions for group activity recognition can be summarized as two key steps: </a:t>
            </a:r>
            <a:r>
              <a:rPr lang="en-US" altLang="zh-CN" b="1" dirty="0"/>
              <a:t>First</a:t>
            </a:r>
            <a:r>
              <a:rPr lang="en-US" altLang="zh-CN" dirty="0"/>
              <a:t>) Learning Individuals’ Representations; </a:t>
            </a:r>
            <a:r>
              <a:rPr lang="en-US" altLang="zh-CN" b="1" dirty="0"/>
              <a:t>Second</a:t>
            </a:r>
            <a:r>
              <a:rPr lang="en-US" altLang="zh-CN" dirty="0"/>
              <a:t>) </a:t>
            </a:r>
            <a:r>
              <a:rPr lang="en-US" altLang="zh-CN" dirty="0">
                <a:solidFill>
                  <a:schemeClr val="bg1"/>
                </a:solidFill>
                <a:latin typeface="Segoe UI" panose="020B0502040204020203" pitchFamily="34" charset="0"/>
                <a:cs typeface="Segoe UI" panose="020B0502040204020203" pitchFamily="34" charset="0"/>
              </a:rPr>
              <a:t>Aggregating Them into Group Representations </a:t>
            </a:r>
            <a:r>
              <a:rPr lang="en-US" altLang="zh-CN" dirty="0"/>
              <a:t>and inferring the class label. </a:t>
            </a:r>
          </a:p>
          <a:p>
            <a:pPr algn="just"/>
            <a:r>
              <a:rPr lang="en-US" altLang="zh-CN" dirty="0"/>
              <a:t>In the first step, some works are proposed to learn temporal feature </a:t>
            </a:r>
            <a:r>
              <a:rPr lang="en-US" altLang="zh-CN" dirty="0" smtClean="0"/>
              <a:t>with </a:t>
            </a:r>
            <a:r>
              <a:rPr lang="en-US" altLang="zh-CN" dirty="0"/>
              <a:t>CNN and RNN for better understanding </a:t>
            </a:r>
            <a:r>
              <a:rPr lang="en-US" altLang="zh-CN" dirty="0" smtClean="0"/>
              <a:t>individuals’ action.</a:t>
            </a:r>
            <a:endParaRPr lang="en-US" altLang="zh-CN" dirty="0"/>
          </a:p>
          <a:p>
            <a:pPr algn="just"/>
            <a:r>
              <a:rPr lang="en-US" altLang="zh-CN" dirty="0"/>
              <a:t>In the second step, some recent methods attempt to encode the high order relationship among persons in the scene by graphical structures or RNN. However, most of these works ignore such inherent characteristic of group activity that not all individuals’ actions contribute to group activity equivalently</a:t>
            </a:r>
            <a:r>
              <a:rPr lang="en-US" altLang="zh-CN" dirty="0" smtClean="0"/>
              <a:t>.</a:t>
            </a:r>
            <a:endParaRPr lang="en-US" altLang="zh-CN"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119455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300" dirty="0"/>
              <a:t>(45s) </a:t>
            </a:r>
            <a:r>
              <a:rPr lang="en-US" altLang="zh-CN" sz="1300" dirty="0" smtClean="0"/>
              <a:t>Previous research has shown that some persons are irrelevant to the whole group activity. That is to say, only a small number of key actors play important roles in</a:t>
            </a:r>
            <a:r>
              <a:rPr lang="en-US" altLang="zh-CN" sz="1300" baseline="0" dirty="0" smtClean="0"/>
              <a:t> </a:t>
            </a:r>
            <a:r>
              <a:rPr lang="en-US" altLang="zh-CN" sz="1300" dirty="0" smtClean="0"/>
              <a:t>activity.  Therefore, the fundamental problem becomes: Who are the key actors? Through investigation </a:t>
            </a:r>
            <a:r>
              <a:rPr lang="en-US" altLang="zh-CN" sz="1300" dirty="0"/>
              <a:t>and study, we find that key actors should </a:t>
            </a:r>
            <a:r>
              <a:rPr lang="en-US" altLang="zh-CN" sz="1300" dirty="0" smtClean="0"/>
              <a:t>maintain </a:t>
            </a:r>
            <a:r>
              <a:rPr lang="en-US" altLang="zh-CN" sz="1300" dirty="0"/>
              <a:t>steady motions during the whole process or </a:t>
            </a:r>
            <a:r>
              <a:rPr lang="en-US" altLang="zh-CN" sz="1300" dirty="0" smtClean="0"/>
              <a:t>display remarkable </a:t>
            </a:r>
            <a:r>
              <a:rPr lang="en-US" altLang="zh-CN" sz="1300" dirty="0"/>
              <a:t>motions at a </a:t>
            </a:r>
            <a:r>
              <a:rPr lang="en-US" altLang="zh-CN" sz="1300" dirty="0" smtClean="0"/>
              <a:t>certain</a:t>
            </a:r>
            <a:r>
              <a:rPr lang="en-US" altLang="zh-CN" sz="1300" baseline="0" dirty="0" smtClean="0"/>
              <a:t> </a:t>
            </a:r>
            <a:r>
              <a:rPr lang="en-US" altLang="zh-CN" sz="1300" dirty="0" smtClean="0"/>
              <a:t>moment</a:t>
            </a:r>
            <a:r>
              <a:rPr lang="en-US" altLang="zh-CN" sz="1300" dirty="0"/>
              <a:t>. To explain this better, we give an example</a:t>
            </a:r>
            <a:r>
              <a:rPr lang="en-US" altLang="zh-CN" sz="1300" dirty="0" smtClean="0"/>
              <a:t>.</a:t>
            </a:r>
            <a:endParaRPr lang="zh-CN" altLang="en-US" dirty="0" smtClean="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37303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r>
              <a:rPr lang="en-US" altLang="zh-CN" sz="1300" dirty="0"/>
              <a:t>(30s) In the “left set” scene of volleyball game, person A moves across the court and participates in the activity during the </a:t>
            </a:r>
            <a:r>
              <a:rPr lang="en-US" altLang="zh-CN" sz="1300" dirty="0" smtClean="0"/>
              <a:t>whole process. </a:t>
            </a:r>
            <a:r>
              <a:rPr lang="en-US" altLang="zh-CN" sz="1300" dirty="0"/>
              <a:t>The curve is plotted to show Person A’s motion intensity varying with the </a:t>
            </a:r>
            <a:r>
              <a:rPr lang="en-US" altLang="zh-CN" sz="1300" dirty="0" smtClean="0"/>
              <a:t>time. </a:t>
            </a:r>
            <a:r>
              <a:rPr lang="en-US" altLang="zh-CN" sz="1300" dirty="0"/>
              <a:t>The value of motion intensity for a certain time is calculated by their optical flows between two consecutive frames. In our opinion, this type of motion which has continued for a long time, is more related to the activity</a:t>
            </a:r>
            <a:r>
              <a:rPr lang="en-US" altLang="zh-CN" sz="1300" dirty="0" smtClean="0"/>
              <a:t>.</a:t>
            </a:r>
            <a:endParaRPr lang="zh-CN" altLang="en-US" dirty="0" smtClean="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855844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55519"/>
            <a:r>
              <a:rPr lang="en-US" altLang="zh-CN" sz="1300" dirty="0"/>
              <a:t>(30s) Moreover, person B hit the ball only in a short moment, but will decide the inference to group activity. The curve plotted for Person B has a spike at last several moments, that the model should focus on.</a:t>
            </a:r>
            <a:endParaRPr lang="zh-CN" altLang="en-US" dirty="0" smtClean="0"/>
          </a:p>
          <a:p>
            <a:pPr algn="just"/>
            <a:endParaRPr lang="en-US" altLang="zh-CN" sz="1300"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117921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97AA920-3756-4717-8C05-39BD848963C5}" type="datetime11">
              <a:rPr lang="zh-CN" altLang="en-US" smtClean="0"/>
              <a:t>15:23:37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pic>
        <p:nvPicPr>
          <p:cNvPr id="9" name="图片 8"/>
          <p:cNvPicPr>
            <a:picLocks noChangeAspect="1"/>
          </p:cNvPicPr>
          <p:nvPr userDrawn="1"/>
        </p:nvPicPr>
        <p:blipFill>
          <a:blip r:embed="rId2"/>
          <a:stretch>
            <a:fillRect/>
          </a:stretch>
        </p:blipFill>
        <p:spPr>
          <a:xfrm>
            <a:off x="10223721" y="-2"/>
            <a:ext cx="924986" cy="93600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5198" y="-2"/>
            <a:ext cx="981750" cy="792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9A755D1-060E-4BE6-857D-3091FD899D9C}" type="datetime11">
              <a:rPr lang="zh-CN" altLang="en-US" smtClean="0"/>
              <a:t>15:23:37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5F4570-2E4C-4A8B-9381-DFB298D63B5D}" type="datetime11">
              <a:rPr lang="zh-CN" altLang="en-US" smtClean="0"/>
              <a:t>15:23:37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B3F4851-65D3-4E4B-B17D-5866016C3A23}" type="datetime11">
              <a:rPr lang="zh-CN" altLang="en-US" smtClean="0"/>
              <a:t>15:23:37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pic>
        <p:nvPicPr>
          <p:cNvPr id="11" name="图片 10"/>
          <p:cNvPicPr>
            <a:picLocks noChangeAspect="1"/>
          </p:cNvPicPr>
          <p:nvPr userDrawn="1"/>
        </p:nvPicPr>
        <p:blipFill>
          <a:blip r:embed="rId2"/>
          <a:stretch>
            <a:fillRect/>
          </a:stretch>
        </p:blipFill>
        <p:spPr>
          <a:xfrm>
            <a:off x="10223721" y="-2"/>
            <a:ext cx="924986" cy="936000"/>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5198" y="-2"/>
            <a:ext cx="981750" cy="792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ED81EEC-AF35-461E-BF33-AA227A4103C0}" type="datetime11">
              <a:rPr lang="zh-CN" altLang="en-US" smtClean="0"/>
              <a:t>15:23:37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D02665A-9A53-46EE-9D88-6F0183828E36}" type="datetime11">
              <a:rPr lang="zh-CN" altLang="en-US" smtClean="0"/>
              <a:t>15:23:37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E4F9F2-D331-4C4A-A72D-221B5438712F}" type="datetime11">
              <a:rPr lang="zh-CN" altLang="en-US" smtClean="0"/>
              <a:t>15:23:37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F7FA8AA-5F0A-4A27-B0EF-422204ACB26F}" type="datetime11">
              <a:rPr lang="zh-CN" altLang="en-US" smtClean="0"/>
              <a:t>15:23:37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BC3F8F-63CB-4E4F-9035-D3A1E1E4FBF0}" type="datetime11">
              <a:rPr lang="zh-CN" altLang="en-US" smtClean="0"/>
              <a:t>15:23:37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80185CF-7FD1-4A04-A587-57D035D645D5}" type="datetime11">
              <a:rPr lang="zh-CN" altLang="en-US" smtClean="0"/>
              <a:t>15:23:37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8F19513-5C50-46AC-8602-6D5402A4B1B8}" type="datetime11">
              <a:rPr lang="zh-CN" altLang="en-US" smtClean="0"/>
              <a:t>15:23:37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77479-E2D5-4CE1-B900-B80654D390D1}" type="datetime11">
              <a:rPr lang="zh-CN" altLang="en-US" smtClean="0"/>
              <a:t>15:23:37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slide" Target="slide13.xml"/><Relationship Id="rId5" Type="http://schemas.openxmlformats.org/officeDocument/2006/relationships/slide" Target="slide14.xml"/><Relationship Id="rId6" Type="http://schemas.openxmlformats.org/officeDocument/2006/relationships/slide" Target="slide15.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slide" Target="slide12.xml"/><Relationship Id="rId5" Type="http://schemas.openxmlformats.org/officeDocument/2006/relationships/image" Target="../media/image17.png"/><Relationship Id="rId6"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slide" Target="slide12.xml"/><Relationship Id="rId5" Type="http://schemas.openxmlformats.org/officeDocument/2006/relationships/image" Target="../media/image17.png"/><Relationship Id="rId6"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slide" Target="slide12.xml"/><Relationship Id="rId5" Type="http://schemas.openxmlformats.org/officeDocument/2006/relationships/image" Target="../media/image17.png"/><Relationship Id="rId6"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0" y="1848894"/>
            <a:ext cx="12192000" cy="2250829"/>
          </a:xfrm>
          <a:prstGeom prst="rect">
            <a:avLst/>
          </a:prstGeom>
          <a:solidFill>
            <a:schemeClr val="accent5">
              <a:lumMod val="75000"/>
            </a:schemeClr>
          </a:solidFill>
          <a:ln w="9525" cap="flat" cmpd="sng" algn="ctr">
            <a:solidFill>
              <a:srgbClr val="105E5C"/>
            </a:solidFill>
            <a:prstDash val="solid"/>
            <a:round/>
            <a:headEnd type="none" w="med" len="med"/>
            <a:tailEnd type="none" w="med" len="med"/>
          </a:ln>
          <a:effectLst>
            <a:softEdge rad="63500"/>
          </a:effectLst>
        </p:spPr>
        <p:txBody>
          <a:bodyPr vert="horz" wrap="square" lIns="68580" tIns="34290" rIns="68580" bIns="34290" numCol="1" rtlCol="0" anchor="t" anchorCtr="0" compatLnSpc="1"/>
          <a:lstStyle/>
          <a:p>
            <a:pPr fontAlgn="base">
              <a:spcBef>
                <a:spcPct val="0"/>
              </a:spcBef>
              <a:spcAft>
                <a:spcPct val="0"/>
              </a:spcAft>
              <a:buFont typeface="Arial" panose="020B0604020202020204" pitchFamily="34" charset="0"/>
              <a:buNone/>
            </a:pPr>
            <a:endParaRPr lang="zh-CN" altLang="en-US" sz="1350">
              <a:solidFill>
                <a:srgbClr val="000000"/>
              </a:solidFill>
            </a:endParaRPr>
          </a:p>
        </p:txBody>
      </p:sp>
      <p:sp>
        <p:nvSpPr>
          <p:cNvPr id="2" name="标题 1"/>
          <p:cNvSpPr>
            <a:spLocks noGrp="1"/>
          </p:cNvSpPr>
          <p:nvPr>
            <p:ph type="ctrTitle"/>
          </p:nvPr>
        </p:nvSpPr>
        <p:spPr>
          <a:xfrm>
            <a:off x="856933" y="2288962"/>
            <a:ext cx="10478135" cy="1248773"/>
          </a:xfrm>
        </p:spPr>
        <p:txBody>
          <a:bodyPr>
            <a:noAutofit/>
            <a:scene3d>
              <a:camera prst="orthographicFront"/>
              <a:lightRig rig="threePt" dir="t"/>
            </a:scene3d>
          </a:bodyPr>
          <a:lstStyle/>
          <a:p>
            <a:pPr>
              <a:lnSpc>
                <a:spcPct val="100000"/>
              </a:lnSpc>
            </a:pPr>
            <a:r>
              <a:rPr lang="zh-CN" altLang="en-US" sz="3200" b="1" dirty="0">
                <a:solidFill>
                  <a:schemeClr val="bg1"/>
                </a:solidFill>
                <a:effectLst>
                  <a:outerShdw blurRad="38100" dist="19050" dir="2700000" algn="tl" rotWithShape="0">
                    <a:schemeClr val="dk1">
                      <a:alpha val="40000"/>
                    </a:schemeClr>
                  </a:outerShdw>
                </a:effectLst>
                <a:latin typeface="Segoe UI" panose="020B0502040204020203" pitchFamily="34" charset="0"/>
                <a:cs typeface="Segoe UI" panose="020B0502040204020203" pitchFamily="34" charset="0"/>
              </a:rPr>
              <a:t>Participation</a:t>
            </a:r>
            <a:r>
              <a:rPr lang="zh-CN" altLang="en-US" sz="3200" b="1" dirty="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-Contributed Temporal Dynamic Model for Group Activity Recognition</a:t>
            </a:r>
          </a:p>
        </p:txBody>
      </p:sp>
      <p:sp>
        <p:nvSpPr>
          <p:cNvPr id="4" name="灯片编号占位符 3"/>
          <p:cNvSpPr>
            <a:spLocks noGrp="1"/>
          </p:cNvSpPr>
          <p:nvPr>
            <p:ph type="sldNum" sz="quarter" idx="12"/>
          </p:nvPr>
        </p:nvSpPr>
        <p:spPr/>
        <p:txBody>
          <a:bodyPr/>
          <a:lstStyle/>
          <a:p>
            <a:fld id="{565CE74E-AB26-4998-AD42-012C4C1AD076}" type="slidenum">
              <a:rPr lang="zh-CN" altLang="en-US" smtClean="0"/>
              <a:t>1</a:t>
            </a:fld>
            <a:endParaRPr lang="zh-CN" altLang="en-US"/>
          </a:p>
        </p:txBody>
      </p:sp>
      <p:pic>
        <p:nvPicPr>
          <p:cNvPr id="6" name="图片 5"/>
          <p:cNvPicPr>
            <a:picLocks noChangeAspect="1"/>
          </p:cNvPicPr>
          <p:nvPr/>
        </p:nvPicPr>
        <p:blipFill>
          <a:blip r:embed="rId3"/>
          <a:stretch>
            <a:fillRect/>
          </a:stretch>
        </p:blipFill>
        <p:spPr>
          <a:xfrm>
            <a:off x="0" y="0"/>
            <a:ext cx="5296050" cy="677732"/>
          </a:xfrm>
          <a:prstGeom prst="rect">
            <a:avLst/>
          </a:prstGeom>
        </p:spPr>
      </p:pic>
      <p:sp>
        <p:nvSpPr>
          <p:cNvPr id="7" name="文本框 6"/>
          <p:cNvSpPr txBox="1"/>
          <p:nvPr/>
        </p:nvSpPr>
        <p:spPr>
          <a:xfrm>
            <a:off x="220979" y="4863781"/>
            <a:ext cx="7300698" cy="1323439"/>
          </a:xfrm>
          <a:prstGeom prst="rect">
            <a:avLst/>
          </a:prstGeom>
          <a:noFill/>
        </p:spPr>
        <p:txBody>
          <a:bodyPr wrap="square" rtlCol="0">
            <a:spAutoFit/>
          </a:bodyPr>
          <a:lstStyle/>
          <a:p>
            <a:pPr lvl="0" rtl="1">
              <a:buClr>
                <a:schemeClr val="accent1"/>
              </a:buClr>
            </a:pPr>
            <a:r>
              <a:rPr lang="en-US" altLang="zh-CN" sz="2000" b="1" dirty="0">
                <a:latin typeface="Segoe UI" panose="020B0502040204020203" pitchFamily="34" charset="0"/>
                <a:cs typeface="Segoe UI" panose="020B0502040204020203" pitchFamily="34" charset="0"/>
              </a:rPr>
              <a:t>Prepared </a:t>
            </a:r>
            <a:r>
              <a:rPr lang="en-US" altLang="zh-CN" sz="2000" b="1" dirty="0" smtClean="0">
                <a:latin typeface="Segoe UI" panose="020B0502040204020203" pitchFamily="34" charset="0"/>
                <a:cs typeface="Segoe UI" panose="020B0502040204020203" pitchFamily="34" charset="0"/>
              </a:rPr>
              <a:t>by </a:t>
            </a:r>
            <a:r>
              <a:rPr lang="en-US" altLang="zh-CN" sz="2000" b="1" dirty="0" err="1" smtClean="0">
                <a:latin typeface="Segoe UI" panose="020B0502040204020203" pitchFamily="34" charset="0"/>
                <a:cs typeface="Segoe UI" panose="020B0502040204020203" pitchFamily="34" charset="0"/>
              </a:rPr>
              <a:t>Rui</a:t>
            </a:r>
            <a:r>
              <a:rPr lang="en-US" altLang="zh-CN" sz="2000" b="1" dirty="0" smtClean="0">
                <a:latin typeface="Segoe UI" panose="020B0502040204020203" pitchFamily="34" charset="0"/>
                <a:cs typeface="Segoe UI" panose="020B0502040204020203" pitchFamily="34" charset="0"/>
              </a:rPr>
              <a:t> </a:t>
            </a:r>
            <a:r>
              <a:rPr lang="en-US" altLang="zh-CN" sz="2000" b="1" dirty="0">
                <a:latin typeface="Segoe UI" panose="020B0502040204020203" pitchFamily="34" charset="0"/>
                <a:cs typeface="Segoe UI" panose="020B0502040204020203" pitchFamily="34" charset="0"/>
              </a:rPr>
              <a:t>Yan</a:t>
            </a:r>
            <a:endParaRPr lang="en-US" altLang="zh-CN" sz="2000" dirty="0">
              <a:latin typeface="Segoe UI" panose="020B0502040204020203" pitchFamily="34" charset="0"/>
              <a:cs typeface="Segoe UI" panose="020B0502040204020203" pitchFamily="34" charset="0"/>
            </a:endParaRPr>
          </a:p>
          <a:p>
            <a:pPr lvl="0" rtl="1">
              <a:buClr>
                <a:schemeClr val="accent1"/>
              </a:buClr>
            </a:pPr>
            <a:r>
              <a:rPr lang="en-US" altLang="zh-CN" sz="2000" dirty="0" smtClean="0">
                <a:latin typeface="Segoe UI" panose="020B0502040204020203" pitchFamily="34" charset="0"/>
                <a:cs typeface="Segoe UI" panose="020B0502040204020203" pitchFamily="34" charset="0"/>
              </a:rPr>
              <a:t>Email: ruiyan@njust.edu.cn</a:t>
            </a:r>
          </a:p>
          <a:p>
            <a:pPr lvl="0" rtl="1">
              <a:buClr>
                <a:schemeClr val="accent1"/>
              </a:buClr>
            </a:pPr>
            <a:r>
              <a:rPr lang="en-US" altLang="zh-CN" sz="2000" dirty="0" smtClean="0">
                <a:latin typeface="Segoe UI" panose="020B0502040204020203" pitchFamily="34" charset="0"/>
                <a:cs typeface="Segoe UI" panose="020B0502040204020203" pitchFamily="34" charset="0"/>
              </a:rPr>
              <a:t>PhD </a:t>
            </a:r>
            <a:r>
              <a:rPr lang="en-US" altLang="zh-CN" sz="2000" dirty="0">
                <a:latin typeface="Segoe UI" panose="020B0502040204020203" pitchFamily="34" charset="0"/>
                <a:cs typeface="Segoe UI" panose="020B0502040204020203" pitchFamily="34" charset="0"/>
              </a:rPr>
              <a:t>Student @ Nanjing University of Science and Technology</a:t>
            </a:r>
          </a:p>
          <a:p>
            <a:endParaRPr lang="zh-CN" altLang="en-US" sz="2000" dirty="0"/>
          </a:p>
        </p:txBody>
      </p:sp>
      <p:sp>
        <p:nvSpPr>
          <p:cNvPr id="11" name="矩形 10"/>
          <p:cNvSpPr/>
          <p:nvPr/>
        </p:nvSpPr>
        <p:spPr>
          <a:xfrm>
            <a:off x="856933" y="3616254"/>
            <a:ext cx="10478135" cy="369332"/>
          </a:xfrm>
          <a:prstGeom prst="rect">
            <a:avLst/>
          </a:prstGeom>
        </p:spPr>
        <p:txBody>
          <a:bodyPr wrap="square">
            <a:spAutoFit/>
          </a:bodyPr>
          <a:lstStyle/>
          <a:p>
            <a:pPr algn="ctr"/>
            <a:r>
              <a:rPr lang="it-IT" altLang="zh-CN" b="1" dirty="0">
                <a:solidFill>
                  <a:schemeClr val="bg1"/>
                </a:solidFill>
                <a:latin typeface="Segoe UI" panose="020B0502040204020203" pitchFamily="34" charset="0"/>
                <a:cs typeface="Segoe UI" panose="020B0502040204020203" pitchFamily="34" charset="0"/>
              </a:rPr>
              <a:t>Rui Yan, Jinhui Tang, Xiangbo Shu, Zechao Li, Qi Tian</a:t>
            </a:r>
            <a:endParaRPr lang="zh-CN" altLang="en-US" dirty="0">
              <a:solidFill>
                <a:schemeClr val="bg1"/>
              </a:solidFill>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Motivation</a:t>
            </a:r>
            <a:endParaRPr lang="zh-CN" altLang="en-US" sz="3600" dirty="0"/>
          </a:p>
        </p:txBody>
      </p:sp>
      <p:sp>
        <p:nvSpPr>
          <p:cNvPr id="8" name="矩形 7"/>
          <p:cNvSpPr/>
          <p:nvPr/>
        </p:nvSpPr>
        <p:spPr>
          <a:xfrm>
            <a:off x="10046495" y="2528791"/>
            <a:ext cx="1878463" cy="461665"/>
          </a:xfrm>
          <a:prstGeom prst="rect">
            <a:avLst/>
          </a:prstGeom>
        </p:spPr>
        <p:txBody>
          <a:bodyPr wrap="none">
            <a:spAutoFit/>
          </a:bodyPr>
          <a:lstStyle/>
          <a:p>
            <a:r>
              <a:rPr lang="zh-CN" altLang="en-US" sz="2400" b="1" dirty="0">
                <a:solidFill>
                  <a:srgbClr val="000000"/>
                </a:solidFill>
                <a:latin typeface="Segoe UI" panose="020B0502040204020203" pitchFamily="34" charset="0"/>
                <a:cs typeface="Segoe UI" panose="020B0502040204020203" pitchFamily="34" charset="0"/>
              </a:rPr>
              <a:t>“</a:t>
            </a:r>
            <a:r>
              <a:rPr lang="en-US" altLang="zh-CN" sz="2400" b="1" dirty="0">
                <a:solidFill>
                  <a:srgbClr val="000000"/>
                </a:solidFill>
                <a:latin typeface="Segoe UI" panose="020B0502040204020203" pitchFamily="34" charset="0"/>
                <a:cs typeface="Segoe UI" panose="020B0502040204020203" pitchFamily="34" charset="0"/>
              </a:rPr>
              <a:t>Left set</a:t>
            </a:r>
            <a:r>
              <a:rPr lang="zh-CN" altLang="en-US" sz="2400" b="1" dirty="0">
                <a:solidFill>
                  <a:srgbClr val="000000"/>
                </a:solidFill>
                <a:latin typeface="Segoe UI" panose="020B0502040204020203" pitchFamily="34" charset="0"/>
                <a:cs typeface="Segoe UI" panose="020B0502040204020203" pitchFamily="34" charset="0"/>
              </a:rPr>
              <a:t>”</a:t>
            </a:r>
            <a:endParaRPr lang="zh-CN" altLang="en-US" sz="2400" dirty="0">
              <a:latin typeface="Segoe UI" panose="020B0502040204020203" pitchFamily="34" charset="0"/>
              <a:cs typeface="Segoe UI" panose="020B0502040204020203" pitchFamily="34" charset="0"/>
            </a:endParaRPr>
          </a:p>
        </p:txBody>
      </p:sp>
      <p:pic>
        <p:nvPicPr>
          <p:cNvPr id="3" name="图片 2"/>
          <p:cNvPicPr>
            <a:picLocks noChangeAspect="1"/>
          </p:cNvPicPr>
          <p:nvPr/>
        </p:nvPicPr>
        <p:blipFill>
          <a:blip r:embed="rId3"/>
          <a:stretch>
            <a:fillRect/>
          </a:stretch>
        </p:blipFill>
        <p:spPr>
          <a:xfrm>
            <a:off x="2145506" y="1203228"/>
            <a:ext cx="7900989" cy="5722401"/>
          </a:xfrm>
          <a:prstGeom prst="rect">
            <a:avLst/>
          </a:prstGeom>
        </p:spPr>
      </p:pic>
      <p:sp>
        <p:nvSpPr>
          <p:cNvPr id="5" name="灯片编号占位符 4"/>
          <p:cNvSpPr>
            <a:spLocks noGrp="1"/>
          </p:cNvSpPr>
          <p:nvPr>
            <p:ph type="sldNum" sz="quarter" idx="12"/>
          </p:nvPr>
        </p:nvSpPr>
        <p:spPr/>
        <p:txBody>
          <a:bodyPr/>
          <a:lstStyle/>
          <a:p>
            <a:fld id="{565CE74E-AB26-4998-AD42-012C4C1AD076}" type="slidenum">
              <a:rPr lang="zh-CN" altLang="en-US" smtClean="0"/>
              <a:t>10</a:t>
            </a:fld>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3287" y="1998340"/>
            <a:ext cx="7426036" cy="919401"/>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Text Box 5"/>
          <p:cNvSpPr txBox="1">
            <a:spLocks noChangeArrowheads="1"/>
          </p:cNvSpPr>
          <p:nvPr/>
        </p:nvSpPr>
        <p:spPr bwMode="auto">
          <a:xfrm>
            <a:off x="3287" y="2066443"/>
            <a:ext cx="6982691" cy="783193"/>
          </a:xfrm>
          <a:prstGeom prst="round2DiagRect">
            <a:avLst/>
          </a:prstGeom>
          <a:noFill/>
          <a:ln w="19050">
            <a:solidFill>
              <a:schemeClr val="bg1"/>
            </a:solidFill>
          </a:ln>
          <a:effectLst>
            <a:softEdge rad="63500"/>
          </a:effectLst>
        </p:spPr>
        <p:style>
          <a:lnRef idx="2">
            <a:schemeClr val="accent1"/>
          </a:lnRef>
          <a:fillRef idx="1">
            <a:schemeClr val="lt1"/>
          </a:fillRef>
          <a:effectRef idx="0">
            <a:schemeClr val="accent1"/>
          </a:effectRef>
          <a:fontRef idx="minor">
            <a:schemeClr val="dk1"/>
          </a:fontRef>
        </p:style>
        <p:txBody>
          <a:bodyPr wrap="square">
            <a:spAutoFit/>
          </a:bodyPr>
          <a:lstStyle/>
          <a:p>
            <a:pPr lvl="0" algn="ctr" fontAlgn="base">
              <a:spcBef>
                <a:spcPct val="0"/>
              </a:spcBef>
              <a:spcAft>
                <a:spcPct val="0"/>
              </a:spcAft>
            </a:pPr>
            <a:r>
              <a:rPr lang="en-US" altLang="zh-CN" sz="4000" b="1" dirty="0">
                <a:solidFill>
                  <a:prstClr val="white"/>
                </a:solidFill>
                <a:latin typeface="Segoe UI" panose="020B0502040204020203" pitchFamily="34" charset="0"/>
                <a:ea typeface="微软雅黑" panose="020B0503020204020204" pitchFamily="34" charset="-122"/>
                <a:cs typeface="Segoe UI" panose="020B0502040204020203" pitchFamily="34" charset="0"/>
              </a:rPr>
              <a:t>Proposed Method</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t>11</a:t>
            </a:fld>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Framework of the PC-TDM</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p:pic>
        <p:nvPicPr>
          <p:cNvPr id="4" name="内容占位符 3"/>
          <p:cNvPicPr>
            <a:picLocks noGrp="1" noChangeAspect="1"/>
          </p:cNvPicPr>
          <p:nvPr>
            <p:ph idx="1"/>
          </p:nvPr>
        </p:nvPicPr>
        <p:blipFill>
          <a:blip r:embed="rId3"/>
          <a:stretch>
            <a:fillRect/>
          </a:stretch>
        </p:blipFill>
        <p:spPr>
          <a:xfrm>
            <a:off x="197269" y="1437675"/>
            <a:ext cx="8865030" cy="5420325"/>
          </a:xfrm>
          <a:prstGeom prst="rect">
            <a:avLst/>
          </a:prstGeom>
        </p:spPr>
      </p:pic>
      <p:sp>
        <p:nvSpPr>
          <p:cNvPr id="5" name="椭圆 4"/>
          <p:cNvSpPr/>
          <p:nvPr/>
        </p:nvSpPr>
        <p:spPr>
          <a:xfrm>
            <a:off x="6407784" y="2857411"/>
            <a:ext cx="2377440" cy="12496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 7"/>
          <p:cNvSpPr/>
          <p:nvPr/>
        </p:nvSpPr>
        <p:spPr>
          <a:xfrm rot="7821602">
            <a:off x="8590480" y="2777460"/>
            <a:ext cx="1020302" cy="55118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 name="文本框 6">
            <a:hlinkClick r:id="rId4" action="ppaction://hlinksldjump"/>
          </p:cNvPr>
          <p:cNvSpPr txBox="1"/>
          <p:nvPr/>
        </p:nvSpPr>
        <p:spPr>
          <a:xfrm>
            <a:off x="9368099" y="2371298"/>
            <a:ext cx="2384692" cy="369332"/>
          </a:xfrm>
          <a:prstGeom prst="rect">
            <a:avLst/>
          </a:prstGeom>
          <a:noFill/>
        </p:spPr>
        <p:txBody>
          <a:bodyPr wrap="none" rtlCol="0" anchor="t">
            <a:spAutoFit/>
          </a:bodyPr>
          <a:lstStyle/>
          <a:p>
            <a:r>
              <a:rPr lang="en-US" altLang="zh-CN" b="1" dirty="0">
                <a:solidFill>
                  <a:schemeClr val="tx1"/>
                </a:solidFill>
                <a:effectLst>
                  <a:outerShdw blurRad="38100" dist="19050" dir="2700000" algn="tl" rotWithShape="0">
                    <a:schemeClr val="dk1">
                      <a:alpha val="40000"/>
                    </a:schemeClr>
                  </a:outerShdw>
                </a:effectLst>
                <a:sym typeface="+mn-ea"/>
              </a:rPr>
              <a:t>Capturing Long </a:t>
            </a:r>
            <a:r>
              <a:rPr lang="en-US" altLang="zh-CN" b="1" dirty="0">
                <a:effectLst>
                  <a:outerShdw blurRad="38100" dist="19050" dir="2700000" algn="tl" rotWithShape="0">
                    <a:schemeClr val="dk1">
                      <a:alpha val="40000"/>
                    </a:schemeClr>
                  </a:outerShdw>
                </a:effectLst>
                <a:sym typeface="+mn-ea"/>
              </a:rPr>
              <a:t>M</a:t>
            </a:r>
            <a:r>
              <a:rPr lang="en-US" altLang="zh-CN" b="1" dirty="0">
                <a:solidFill>
                  <a:schemeClr val="tx1"/>
                </a:solidFill>
                <a:effectLst>
                  <a:outerShdw blurRad="38100" dist="19050" dir="2700000" algn="tl" rotWithShape="0">
                    <a:schemeClr val="dk1">
                      <a:alpha val="40000"/>
                    </a:schemeClr>
                  </a:outerShdw>
                </a:effectLst>
                <a:sym typeface="+mn-ea"/>
              </a:rPr>
              <a:t>otion</a:t>
            </a:r>
          </a:p>
        </p:txBody>
      </p:sp>
      <p:sp>
        <p:nvSpPr>
          <p:cNvPr id="8" name="文本框 7">
            <a:hlinkClick r:id="rId5" action="ppaction://hlinksldjump"/>
          </p:cNvPr>
          <p:cNvSpPr txBox="1"/>
          <p:nvPr/>
        </p:nvSpPr>
        <p:spPr>
          <a:xfrm>
            <a:off x="9433708" y="3963714"/>
            <a:ext cx="2421560" cy="369332"/>
          </a:xfrm>
          <a:prstGeom prst="rect">
            <a:avLst/>
          </a:prstGeom>
          <a:noFill/>
        </p:spPr>
        <p:txBody>
          <a:bodyPr wrap="none" rtlCol="0" anchor="t">
            <a:spAutoFit/>
          </a:bodyPr>
          <a:lstStyle/>
          <a:p>
            <a:r>
              <a:rPr lang="en-US" altLang="zh-CN" b="1" dirty="0">
                <a:solidFill>
                  <a:schemeClr val="tx1"/>
                </a:solidFill>
                <a:effectLst>
                  <a:outerShdw blurRad="38100" dist="19050" dir="2700000" algn="tl" rotWithShape="0">
                    <a:schemeClr val="dk1">
                      <a:alpha val="40000"/>
                    </a:schemeClr>
                  </a:outerShdw>
                </a:effectLst>
                <a:sym typeface="+mn-ea"/>
              </a:rPr>
              <a:t>Capturing Flash Motion</a:t>
            </a:r>
          </a:p>
        </p:txBody>
      </p:sp>
      <p:sp>
        <p:nvSpPr>
          <p:cNvPr id="9" name=" 7"/>
          <p:cNvSpPr/>
          <p:nvPr/>
        </p:nvSpPr>
        <p:spPr>
          <a:xfrm rot="10597048">
            <a:off x="8595665" y="3942271"/>
            <a:ext cx="856680" cy="55118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等腰三角形 11"/>
          <p:cNvSpPr/>
          <p:nvPr/>
        </p:nvSpPr>
        <p:spPr>
          <a:xfrm rot="10800000">
            <a:off x="6407783" y="4264572"/>
            <a:ext cx="2111675" cy="958785"/>
          </a:xfrm>
          <a:prstGeom prst="triangl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灯片编号占位符 9"/>
          <p:cNvSpPr>
            <a:spLocks noGrp="1"/>
          </p:cNvSpPr>
          <p:nvPr>
            <p:ph type="sldNum" sz="quarter" idx="12"/>
          </p:nvPr>
        </p:nvSpPr>
        <p:spPr/>
        <p:txBody>
          <a:bodyPr/>
          <a:lstStyle/>
          <a:p>
            <a:fld id="{565CE74E-AB26-4998-AD42-012C4C1AD076}" type="slidenum">
              <a:rPr lang="zh-CN" altLang="en-US" smtClean="0"/>
              <a:t>12</a:t>
            </a:fld>
            <a:endParaRPr lang="zh-CN" altLang="en-US"/>
          </a:p>
        </p:txBody>
      </p:sp>
      <p:sp>
        <p:nvSpPr>
          <p:cNvPr id="13" name=" 7"/>
          <p:cNvSpPr/>
          <p:nvPr/>
        </p:nvSpPr>
        <p:spPr>
          <a:xfrm rot="13457499">
            <a:off x="8270710" y="5362928"/>
            <a:ext cx="1659840" cy="551180"/>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a:hlinkClick r:id="rId6" action="ppaction://hlinksldjump"/>
          </p:cNvPr>
          <p:cNvSpPr txBox="1"/>
          <p:nvPr/>
        </p:nvSpPr>
        <p:spPr>
          <a:xfrm>
            <a:off x="8187764" y="6019770"/>
            <a:ext cx="3987054" cy="369332"/>
          </a:xfrm>
          <a:prstGeom prst="rect">
            <a:avLst/>
          </a:prstGeom>
          <a:noFill/>
        </p:spPr>
        <p:txBody>
          <a:bodyPr wrap="none" rtlCol="0" anchor="t">
            <a:spAutoFit/>
          </a:bodyPr>
          <a:lstStyle/>
          <a:p>
            <a:r>
              <a:rPr lang="en-US" altLang="zh-CN" b="1" dirty="0">
                <a:effectLst>
                  <a:outerShdw blurRad="38100" dist="19050" dir="2700000" algn="tl" rotWithShape="0">
                    <a:schemeClr val="dk1">
                      <a:alpha val="40000"/>
                    </a:schemeClr>
                  </a:outerShdw>
                </a:effectLst>
                <a:sym typeface="+mn-ea"/>
              </a:rPr>
              <a:t>Aggregating Individuals’ Representation</a:t>
            </a:r>
            <a:endParaRPr lang="en-US" altLang="zh-CN" b="1" dirty="0">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Capturing Long Motion with Optical Flow</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39542" y="1586875"/>
                <a:ext cx="7414256" cy="4325526"/>
              </a:xfrm>
            </p:spPr>
            <p:txBody>
              <a:bodyPr>
                <a:noAutofit/>
              </a:bodyPr>
              <a:lstStyle/>
              <a:p>
                <a:pPr marL="0" indent="0" algn="just">
                  <a:buNone/>
                </a:pPr>
                <a:r>
                  <a:rPr lang="en-US" altLang="zh-CN" sz="2400" dirty="0">
                    <a:latin typeface="Segoe UI" panose="020B0502040204020203" pitchFamily="34" charset="0"/>
                    <a:cs typeface="Segoe UI" panose="020B0502040204020203" pitchFamily="34" charset="0"/>
                  </a:rPr>
                  <a:t>Firstly, we stack the horizontal flow vectors </a:t>
                </a:r>
                <a14:m>
                  <m:oMath xmlns:m="http://schemas.openxmlformats.org/officeDocument/2006/math">
                    <m:sSubSup>
                      <m:sSubSupPr>
                        <m:ctrlPr>
                          <a:rPr lang="en-US" altLang="zh-CN" sz="2400" i="1">
                            <a:latin typeface="Cambria Math" charset="0"/>
                          </a:rPr>
                        </m:ctrlPr>
                      </m:sSubSupPr>
                      <m:e>
                        <m:r>
                          <a:rPr lang="en-US" altLang="zh-CN" sz="2400" i="1">
                            <a:latin typeface="Cambria Math" panose="02040503050406030204" pitchFamily="18" charset="0"/>
                          </a:rPr>
                          <m:t>𝑑</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𝑥</m:t>
                        </m:r>
                      </m:sup>
                    </m:sSubSup>
                    <m:r>
                      <a:rPr lang="en-US" altLang="zh-CN" sz="2400" i="1">
                        <a:latin typeface="Cambria Math" panose="02040503050406030204" pitchFamily="18" charset="0"/>
                      </a:rPr>
                      <m:t>(</m:t>
                    </m:r>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m:t>
                    </m:r>
                  </m:oMath>
                </a14:m>
                <a:r>
                  <a:rPr lang="de-DE" altLang="zh-CN" sz="2400" dirty="0">
                    <a:latin typeface="Segoe UI" panose="020B0502040204020203" pitchFamily="34" charset="0"/>
                    <a:cs typeface="Segoe UI" panose="020B0502040204020203" pitchFamily="34" charset="0"/>
                  </a:rPr>
                  <a:t> and the </a:t>
                </a:r>
                <a:r>
                  <a:rPr lang="en-US" altLang="zh-CN" sz="2400" dirty="0">
                    <a:latin typeface="Segoe UI" panose="020B0502040204020203" pitchFamily="34" charset="0"/>
                    <a:cs typeface="Segoe UI" panose="020B0502040204020203" pitchFamily="34" charset="0"/>
                  </a:rPr>
                  <a:t>vertical flow vectors</a:t>
                </a:r>
                <a:r>
                  <a:rPr lang="de-DE" altLang="zh-CN" sz="2400" dirty="0">
                    <a:latin typeface="Segoe UI" panose="020B0502040204020203" pitchFamily="34" charset="0"/>
                    <a:cs typeface="Segoe UI" panose="020B0502040204020203" pitchFamily="34" charset="0"/>
                  </a:rPr>
                  <a:t> </a:t>
                </a:r>
                <a14:m>
                  <m:oMath xmlns:m="http://schemas.openxmlformats.org/officeDocument/2006/math">
                    <m:sSubSup>
                      <m:sSubSupPr>
                        <m:ctrlPr>
                          <a:rPr lang="en-US" altLang="zh-CN" sz="2400" i="1">
                            <a:latin typeface="Cambria Math" charset="0"/>
                          </a:rPr>
                        </m:ctrlPr>
                      </m:sSubSupPr>
                      <m:e>
                        <m:r>
                          <a:rPr lang="en-US" altLang="zh-CN" sz="2400" i="1" smtClean="0">
                            <a:latin typeface="Cambria Math" panose="02040503050406030204" pitchFamily="18" charset="0"/>
                          </a:rPr>
                          <m:t>𝑑</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𝑦</m:t>
                        </m:r>
                      </m:sup>
                    </m:sSubSup>
                    <m:d>
                      <m:dPr>
                        <m:ctrlPr>
                          <a:rPr lang="en-US" altLang="zh-CN" sz="2400" i="1">
                            <a:latin typeface="Cambria Math"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i="1">
                        <a:latin typeface="Cambria Math" panose="02040503050406030204" pitchFamily="18" charset="0"/>
                      </a:rPr>
                      <m:t> </m:t>
                    </m:r>
                  </m:oMath>
                </a14:m>
                <a:r>
                  <a:rPr lang="en-US" altLang="zh-CN" sz="2400" dirty="0">
                    <a:latin typeface="Segoe UI" panose="020B0502040204020203" pitchFamily="34" charset="0"/>
                    <a:cs typeface="Segoe UI" panose="020B0502040204020203" pitchFamily="34" charset="0"/>
                  </a:rPr>
                  <a:t>of T consecutive frames as follow:</a:t>
                </a:r>
                <a:endParaRPr lang="en-US" altLang="zh-CN" sz="2400" b="0" i="1" dirty="0">
                  <a:latin typeface="Segoe UI" panose="020B0502040204020203" pitchFamily="34" charset="0"/>
                  <a:cs typeface="Segoe UI" panose="020B0502040204020203" pitchFamily="34" charset="0"/>
                </a:endParaRPr>
              </a:p>
              <a:p>
                <a:pPr marL="0" indent="0" algn="r">
                  <a:buNone/>
                </a:pPr>
                <a14:m>
                  <m:oMath xmlns:m="http://schemas.openxmlformats.org/officeDocument/2006/math">
                    <m:sSup>
                      <m:sSupPr>
                        <m:ctrlPr>
                          <a:rPr lang="en-US" altLang="zh-CN" sz="2400" b="0" i="1" smtClean="0">
                            <a:latin typeface="Cambria Math" charset="0"/>
                          </a:rPr>
                        </m:ctrlPr>
                      </m:sSupPr>
                      <m:e>
                        <m:r>
                          <a:rPr lang="en-US" altLang="zh-CN" sz="2400" i="1">
                            <a:latin typeface="Cambria Math" panose="02040503050406030204" pitchFamily="18" charset="0"/>
                          </a:rPr>
                          <m:t>𝑆𝐹</m:t>
                        </m:r>
                      </m:e>
                      <m:sup>
                        <m:r>
                          <a:rPr lang="en-US" altLang="zh-CN" sz="2400" b="0" i="1" smtClean="0">
                            <a:latin typeface="Cambria Math" panose="02040503050406030204" pitchFamily="18" charset="0"/>
                          </a:rPr>
                          <m:t>𝑘</m:t>
                        </m:r>
                      </m:sup>
                    </m:sSup>
                    <m:d>
                      <m:dPr>
                        <m:ctrlPr>
                          <a:rPr lang="en-US" altLang="zh-CN" sz="2400" b="0" i="1" smtClean="0">
                            <a:latin typeface="Cambria Math" charset="0"/>
                          </a:rPr>
                        </m:ctrlPr>
                      </m:dPr>
                      <m:e>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e>
                    </m:d>
                    <m:r>
                      <a:rPr lang="en-US" altLang="zh-CN" sz="2400" b="0" i="1" smtClean="0">
                        <a:latin typeface="Cambria Math" panose="02040503050406030204" pitchFamily="18" charset="0"/>
                      </a:rPr>
                      <m:t>=</m:t>
                    </m:r>
                    <m:sSubSup>
                      <m:sSubSupPr>
                        <m:ctrlPr>
                          <a:rPr lang="en-US" altLang="zh-CN" sz="2400" b="0" i="1" smtClean="0">
                            <a:latin typeface="Cambria Math" charset="0"/>
                          </a:rPr>
                        </m:ctrlPr>
                      </m:sSubSup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𝑥</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oMath>
                </a14:m>
                <a:r>
                  <a:rPr lang="en-US" altLang="zh-CN" sz="2400" dirty="0">
                    <a:latin typeface="Segoe UI" panose="020B0502040204020203" pitchFamily="34" charset="0"/>
                    <a:cs typeface="Segoe UI" panose="020B0502040204020203" pitchFamily="34" charset="0"/>
                  </a:rPr>
                  <a:t>;		(1)</a:t>
                </a:r>
              </a:p>
              <a:p>
                <a:pPr marL="0" indent="0" algn="r">
                  <a:buNone/>
                </a:pPr>
                <a14:m>
                  <m:oMath xmlns:m="http://schemas.openxmlformats.org/officeDocument/2006/math">
                    <m:sSup>
                      <m:sSupPr>
                        <m:ctrlPr>
                          <a:rPr lang="en-US" altLang="zh-CN" sz="2400" i="1">
                            <a:latin typeface="Cambria Math" charset="0"/>
                          </a:rPr>
                        </m:ctrlPr>
                      </m:sSupPr>
                      <m:e>
                        <m:r>
                          <a:rPr lang="en-US" altLang="zh-CN" sz="2400" i="1">
                            <a:latin typeface="Cambria Math" panose="02040503050406030204" pitchFamily="18" charset="0"/>
                          </a:rPr>
                          <m:t>𝑆𝐹</m:t>
                        </m:r>
                      </m:e>
                      <m:sup>
                        <m:r>
                          <a:rPr lang="en-US" altLang="zh-CN" sz="2400" i="1">
                            <a:latin typeface="Cambria Math" panose="02040503050406030204" pitchFamily="18" charset="0"/>
                          </a:rPr>
                          <m:t>𝑘</m:t>
                        </m:r>
                      </m:sup>
                    </m:sSup>
                    <m:d>
                      <m:dPr>
                        <m:ctrlPr>
                          <a:rPr lang="en-US" altLang="zh-CN" sz="2400" i="1">
                            <a:latin typeface="Cambria Math"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r>
                          <a:rPr lang="en-US" altLang="zh-CN" sz="2400" i="1">
                            <a:latin typeface="Cambria Math" panose="02040503050406030204" pitchFamily="18" charset="0"/>
                          </a:rPr>
                          <m:t>,2</m:t>
                        </m:r>
                        <m:r>
                          <a:rPr lang="en-US" altLang="zh-CN" sz="2400" i="1">
                            <a:latin typeface="Cambria Math" panose="02040503050406030204" pitchFamily="18" charset="0"/>
                          </a:rPr>
                          <m:t>𝑖</m:t>
                        </m:r>
                      </m:e>
                    </m:d>
                    <m:r>
                      <a:rPr lang="en-US" altLang="zh-CN" sz="2400" i="1">
                        <a:latin typeface="Cambria Math" panose="02040503050406030204" pitchFamily="18" charset="0"/>
                      </a:rPr>
                      <m:t>=</m:t>
                    </m:r>
                    <m:sSubSup>
                      <m:sSubSupPr>
                        <m:ctrlPr>
                          <a:rPr lang="en-US" altLang="zh-CN" sz="2400" i="1">
                            <a:latin typeface="Cambria Math" charset="0"/>
                          </a:rPr>
                        </m:ctrlPr>
                      </m:sSubSupPr>
                      <m:e>
                        <m:r>
                          <a:rPr lang="en-US" altLang="zh-CN" sz="2400" i="1">
                            <a:latin typeface="Cambria Math" panose="02040503050406030204" pitchFamily="18" charset="0"/>
                          </a:rPr>
                          <m:t>𝑑</m:t>
                        </m:r>
                      </m:e>
                      <m:sub>
                        <m:r>
                          <a:rPr lang="en-US" altLang="zh-CN" sz="2400" i="1">
                            <a:latin typeface="Cambria Math" panose="02040503050406030204" pitchFamily="18" charset="0"/>
                          </a:rPr>
                          <m:t>𝑡</m:t>
                        </m:r>
                      </m:sub>
                      <m:sup>
                        <m:r>
                          <a:rPr lang="en-US" altLang="zh-CN" sz="2400" b="0" i="1" smtClean="0">
                            <a:latin typeface="Cambria Math" panose="02040503050406030204" pitchFamily="18" charset="0"/>
                          </a:rPr>
                          <m:t>𝑦</m:t>
                        </m:r>
                      </m:sup>
                    </m:sSubSup>
                    <m:d>
                      <m:dPr>
                        <m:ctrlPr>
                          <a:rPr lang="en-US" altLang="zh-CN" sz="2400" i="1">
                            <a:latin typeface="Cambria Math" charset="0"/>
                          </a:rPr>
                        </m:ctrlPr>
                      </m:dPr>
                      <m:e>
                        <m:r>
                          <a:rPr lang="en-US" altLang="zh-CN" sz="2400" i="1">
                            <a:latin typeface="Cambria Math" panose="02040503050406030204" pitchFamily="18" charset="0"/>
                          </a:rPr>
                          <m:t>𝑢</m:t>
                        </m:r>
                        <m:r>
                          <a:rPr lang="en-US" altLang="zh-CN" sz="2400" i="1">
                            <a:latin typeface="Cambria Math" panose="02040503050406030204" pitchFamily="18" charset="0"/>
                          </a:rPr>
                          <m:t>,</m:t>
                        </m:r>
                        <m:r>
                          <a:rPr lang="en-US" altLang="zh-CN" sz="2400" i="1">
                            <a:latin typeface="Cambria Math" panose="02040503050406030204" pitchFamily="18" charset="0"/>
                          </a:rPr>
                          <m:t>𝑣</m:t>
                        </m:r>
                      </m:e>
                    </m:d>
                    <m:r>
                      <a:rPr lang="en-US" altLang="zh-CN" sz="2400" b="0" i="0" smtClean="0">
                        <a:latin typeface="Cambria Math" panose="02040503050406030204" pitchFamily="18" charset="0"/>
                      </a:rPr>
                      <m:t>.</m:t>
                    </m:r>
                  </m:oMath>
                </a14:m>
                <a:r>
                  <a:rPr lang="en-US" altLang="zh-CN" sz="2400" dirty="0">
                    <a:latin typeface="Segoe UI" panose="020B0502040204020203" pitchFamily="34" charset="0"/>
                    <a:cs typeface="Segoe UI" panose="020B0502040204020203" pitchFamily="34" charset="0"/>
                  </a:rPr>
                  <a:t> 			(2)</a:t>
                </a:r>
              </a:p>
              <a:p>
                <a:pPr marL="0" indent="0" algn="just">
                  <a:buNone/>
                </a:pPr>
                <a:r>
                  <a:rPr lang="en-US" altLang="zh-CN" sz="2400" dirty="0">
                    <a:latin typeface="Segoe UI" panose="020B0502040204020203" pitchFamily="34" charset="0"/>
                    <a:cs typeface="Segoe UI" panose="020B0502040204020203" pitchFamily="34" charset="0"/>
                  </a:rPr>
                  <a:t>Then define the intensity of long motion </a:t>
                </a:r>
                <a:r>
                  <a:rPr lang="en-US" altLang="zh-CN" sz="2400" dirty="0" err="1">
                    <a:latin typeface="Segoe UI" panose="020B0502040204020203" pitchFamily="34" charset="0"/>
                    <a:cs typeface="Segoe UI" panose="020B0502040204020203" pitchFamily="34" charset="0"/>
                  </a:rPr>
                  <a:t>w.r.t.</a:t>
                </a:r>
                <a:r>
                  <a:rPr lang="en-US" altLang="zh-CN" sz="2400" dirty="0">
                    <a:latin typeface="Segoe UI" panose="020B0502040204020203" pitchFamily="34" charset="0"/>
                    <a:cs typeface="Segoe UI" panose="020B0502040204020203" pitchFamily="34" charset="0"/>
                  </a:rPr>
                  <a:t> </a:t>
                </a:r>
                <a:r>
                  <a:rPr lang="zh-CN" altLang="en-US" sz="2400" dirty="0">
                    <a:latin typeface="Segoe UI" panose="020B0502040204020203" pitchFamily="34" charset="0"/>
                    <a:cs typeface="Segoe UI" panose="020B0502040204020203" pitchFamily="34" charset="0"/>
                  </a:rPr>
                  <a:t>𝑘</a:t>
                </a:r>
                <a:r>
                  <a:rPr lang="en-US" altLang="zh-CN" sz="2400" dirty="0">
                    <a:latin typeface="Segoe UI" panose="020B0502040204020203" pitchFamily="34" charset="0"/>
                    <a:cs typeface="Segoe UI" panose="020B0502040204020203" pitchFamily="34" charset="0"/>
                  </a:rPr>
                  <a:t>-</a:t>
                </a:r>
                <a:r>
                  <a:rPr lang="en-US" altLang="zh-CN" sz="2400" dirty="0" err="1">
                    <a:latin typeface="Segoe UI" panose="020B0502040204020203" pitchFamily="34" charset="0"/>
                    <a:cs typeface="Segoe UI" panose="020B0502040204020203" pitchFamily="34" charset="0"/>
                  </a:rPr>
                  <a:t>th</a:t>
                </a:r>
                <a:r>
                  <a:rPr lang="en-US" altLang="zh-CN" sz="2400" dirty="0">
                    <a:latin typeface="Segoe UI" panose="020B0502040204020203" pitchFamily="34" charset="0"/>
                    <a:cs typeface="Segoe UI" panose="020B0502040204020203" pitchFamily="34" charset="0"/>
                  </a:rPr>
                  <a:t> person as:</a:t>
                </a:r>
              </a:p>
              <a:p>
                <a:pPr marL="0" indent="0" algn="r">
                  <a:buNone/>
                </a:pPr>
                <a14:m>
                  <m:oMath xmlns:m="http://schemas.openxmlformats.org/officeDocument/2006/math">
                    <m:sSubSup>
                      <m:sSubSupPr>
                        <m:ctrlPr>
                          <a:rPr lang="en-US" altLang="zh-CN" sz="2400" i="1" smtClean="0">
                            <a:latin typeface="Cambria Math" charset="0"/>
                          </a:rPr>
                        </m:ctrlPr>
                      </m:sSubSupPr>
                      <m:e>
                        <m:r>
                          <a:rPr lang="en-US" altLang="zh-CN" sz="2400" b="0" i="1" smtClean="0">
                            <a:latin typeface="Cambria Math" panose="02040503050406030204" pitchFamily="18" charset="0"/>
                          </a:rPr>
                          <m:t>𝑀𝐼</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𝑘</m:t>
                        </m:r>
                      </m:sup>
                    </m:sSubSup>
                    <m:r>
                      <a:rPr lang="en-US" altLang="zh-CN" sz="2400" i="1">
                        <a:latin typeface="Cambria Math" panose="02040503050406030204" pitchFamily="18" charset="0"/>
                      </a:rPr>
                      <m:t>=</m:t>
                    </m:r>
                    <m:f>
                      <m:fPr>
                        <m:ctrlPr>
                          <a:rPr lang="en-US" altLang="zh-CN" sz="2400" i="1" smtClean="0">
                            <a:latin typeface="Cambria Math" charset="0"/>
                          </a:rPr>
                        </m:ctrlPr>
                      </m:fPr>
                      <m:num>
                        <m:nary>
                          <m:naryPr>
                            <m:chr m:val="∑"/>
                            <m:limLoc m:val="subSup"/>
                            <m:ctrlPr>
                              <a:rPr lang="en-US" altLang="zh-CN" sz="2400" i="1" smtClean="0">
                                <a:latin typeface="Cambria Math" charset="0"/>
                              </a:rPr>
                            </m:ctrlPr>
                          </m:naryPr>
                          <m:sub>
                            <m:r>
                              <m:rPr>
                                <m:brk m:alnAt="25"/>
                              </m:rP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𝑤</m:t>
                            </m:r>
                          </m:sup>
                          <m:e>
                            <m:nary>
                              <m:naryPr>
                                <m:chr m:val="∑"/>
                                <m:ctrlPr>
                                  <a:rPr lang="en-US" altLang="zh-CN" sz="2400" i="1" smtClean="0">
                                    <a:latin typeface="Cambria Math" charset="0"/>
                                  </a:rPr>
                                </m:ctrlPr>
                              </m:naryPr>
                              <m:sub>
                                <m:r>
                                  <m:rPr>
                                    <m:brk m:alnAt="23"/>
                                  </m:rP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h</m:t>
                                </m:r>
                              </m:sup>
                              <m:e>
                                <m:nary>
                                  <m:naryPr>
                                    <m:chr m:val="∑"/>
                                    <m:limLoc m:val="subSup"/>
                                    <m:ctrlPr>
                                      <a:rPr lang="en-US" altLang="zh-CN" sz="2400" i="1" smtClean="0">
                                        <a:latin typeface="Cambria Math" charset="0"/>
                                      </a:rPr>
                                    </m:ctrlPr>
                                  </m:naryPr>
                                  <m:sub>
                                    <m:r>
                                      <m:rPr>
                                        <m:brk m:alnAt="25"/>
                                      </m:rP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𝑡</m:t>
                                    </m:r>
                                  </m:sup>
                                  <m:e>
                                    <m:r>
                                      <a:rPr lang="en-US" altLang="zh-CN" sz="2400" b="0" i="1" smtClean="0">
                                        <a:latin typeface="Cambria Math" panose="02040503050406030204" pitchFamily="18" charset="0"/>
                                      </a:rPr>
                                      <m:t>(</m:t>
                                    </m:r>
                                    <m:d>
                                      <m:dPr>
                                        <m:begChr m:val="|"/>
                                        <m:endChr m:val="|"/>
                                        <m:ctrlPr>
                                          <a:rPr lang="en-US" altLang="zh-CN" sz="2400" b="0" i="1" smtClean="0">
                                            <a:latin typeface="Cambria Math" charset="0"/>
                                          </a:rPr>
                                        </m:ctrlPr>
                                      </m:dPr>
                                      <m:e>
                                        <m:sSup>
                                          <m:sSupPr>
                                            <m:ctrlPr>
                                              <a:rPr lang="en-US" altLang="zh-CN" sz="2400" b="0" i="1" smtClean="0">
                                                <a:latin typeface="Cambria Math" charset="0"/>
                                              </a:rPr>
                                            </m:ctrlPr>
                                          </m:sSupPr>
                                          <m:e>
                                            <m:r>
                                              <a:rPr lang="en-US" altLang="zh-CN" sz="2400" b="0" i="1" smtClean="0">
                                                <a:latin typeface="Cambria Math" panose="02040503050406030204" pitchFamily="18" charset="0"/>
                                              </a:rPr>
                                              <m:t>𝑆𝐹</m:t>
                                            </m:r>
                                          </m:e>
                                          <m:sup>
                                            <m:r>
                                              <a:rPr lang="en-US" altLang="zh-CN" sz="2400" b="0" i="1" smtClean="0">
                                                <a:latin typeface="Cambria Math" panose="02040503050406030204" pitchFamily="18" charset="0"/>
                                              </a:rPr>
                                              <m:t>𝑘</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m:t>
                                    </m:r>
                                  </m:e>
                                </m:nary>
                              </m:e>
                            </m:nary>
                          </m:e>
                        </m:nary>
                      </m:num>
                      <m:den>
                        <m:r>
                          <a:rPr lang="en-US" altLang="zh-CN" sz="2400" b="0" i="1" smtClean="0">
                            <a:latin typeface="Cambria Math" panose="02040503050406030204" pitchFamily="18" charset="0"/>
                          </a:rPr>
                          <m:t>𝑤</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h</m:t>
                        </m:r>
                      </m:den>
                    </m:f>
                  </m:oMath>
                </a14:m>
                <a:r>
                  <a:rPr lang="en-US" altLang="zh-CN" sz="2400" dirty="0">
                    <a:latin typeface="Segoe UI" panose="020B0502040204020203" pitchFamily="34" charset="0"/>
                    <a:cs typeface="Segoe UI" panose="020B0502040204020203" pitchFamily="34" charset="0"/>
                  </a:rPr>
                  <a:t>;		(3)</a:t>
                </a:r>
              </a:p>
              <a:p>
                <a:pPr marL="0" indent="0" algn="r">
                  <a:buNone/>
                </a:pPr>
                <a14:m>
                  <m:oMath xmlns:m="http://schemas.openxmlformats.org/officeDocument/2006/math">
                    <m:sSup>
                      <m:sSupPr>
                        <m:ctrlPr>
                          <a:rPr lang="en-US" altLang="zh-CN" sz="2400" i="1" smtClean="0">
                            <a:latin typeface="Cambria Math" charset="0"/>
                          </a:rPr>
                        </m:ctrlPr>
                      </m:sSupPr>
                      <m:e>
                        <m:r>
                          <a:rPr lang="en-US" altLang="zh-CN" sz="2400" b="0" i="1" smtClean="0">
                            <a:latin typeface="Cambria Math" panose="02040503050406030204" pitchFamily="18" charset="0"/>
                          </a:rPr>
                          <m:t>𝑀𝐼</m:t>
                        </m:r>
                      </m:e>
                      <m:sup>
                        <m:r>
                          <a:rPr lang="en-US" altLang="zh-CN" sz="2400" b="0" i="1" smtClean="0">
                            <a:latin typeface="Cambria Math" panose="02040503050406030204" pitchFamily="18" charset="0"/>
                          </a:rPr>
                          <m:t>𝑘</m:t>
                        </m:r>
                      </m:sup>
                    </m:sSup>
                    <m:r>
                      <a:rPr lang="en-US" altLang="zh-CN" sz="2400" i="1">
                        <a:latin typeface="Cambria Math" panose="02040503050406030204" pitchFamily="18" charset="0"/>
                      </a:rPr>
                      <m:t>=</m:t>
                    </m:r>
                    <m:f>
                      <m:fPr>
                        <m:ctrlPr>
                          <a:rPr lang="en-US" altLang="zh-CN" sz="2400" b="0" i="1" smtClean="0">
                            <a:latin typeface="Cambria Math" charset="0"/>
                          </a:rPr>
                        </m:ctrlPr>
                      </m:fPr>
                      <m:num>
                        <m:nary>
                          <m:naryPr>
                            <m:chr m:val="∑"/>
                            <m:ctrlPr>
                              <a:rPr lang="en-US" altLang="zh-CN" sz="2400" i="1">
                                <a:latin typeface="Cambria Math" charset="0"/>
                              </a:rPr>
                            </m:ctrlPr>
                          </m:naryPr>
                          <m:sub>
                            <m:r>
                              <m:rPr>
                                <m:brk m:alnAt="23"/>
                              </m:rPr>
                              <a:rPr lang="en-US" altLang="zh-CN" sz="2400" i="1">
                                <a:latin typeface="Cambria Math" panose="02040503050406030204" pitchFamily="18" charset="0"/>
                              </a:rPr>
                              <m:t>𝑡</m:t>
                            </m:r>
                            <m:r>
                              <a:rPr lang="en-US" altLang="zh-CN" sz="2400" i="1">
                                <a:latin typeface="Cambria Math" panose="02040503050406030204" pitchFamily="18" charset="0"/>
                              </a:rPr>
                              <m:t>=1</m:t>
                            </m:r>
                          </m:sub>
                          <m:sup>
                            <m:r>
                              <a:rPr lang="en-US" altLang="zh-CN" sz="2400" i="1">
                                <a:latin typeface="Cambria Math" panose="02040503050406030204" pitchFamily="18" charset="0"/>
                              </a:rPr>
                              <m:t>𝑇</m:t>
                            </m:r>
                          </m:sup>
                          <m:e>
                            <m:sSubSup>
                              <m:sSubSupPr>
                                <m:ctrlPr>
                                  <a:rPr lang="en-US" altLang="zh-CN" sz="2400" i="1">
                                    <a:latin typeface="Cambria Math" charset="0"/>
                                  </a:rPr>
                                </m:ctrlPr>
                              </m:sSubSupPr>
                              <m:e>
                                <m:r>
                                  <a:rPr lang="en-US" altLang="zh-CN" sz="2400" i="1">
                                    <a:latin typeface="Cambria Math" panose="02040503050406030204" pitchFamily="18" charset="0"/>
                                  </a:rPr>
                                  <m:t>𝑀𝐼</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𝑘</m:t>
                                </m:r>
                              </m:sup>
                            </m:sSubSup>
                          </m:e>
                        </m:nary>
                      </m:num>
                      <m:den>
                        <m:r>
                          <a:rPr lang="en-US" altLang="zh-CN" sz="2400" b="0" i="1" smtClean="0">
                            <a:latin typeface="Cambria Math" panose="02040503050406030204" pitchFamily="18" charset="0"/>
                          </a:rPr>
                          <m:t>𝑇</m:t>
                        </m:r>
                      </m:den>
                    </m:f>
                  </m:oMath>
                </a14:m>
                <a:r>
                  <a:rPr lang="en-US" altLang="zh-CN" sz="2400" dirty="0">
                    <a:latin typeface="Segoe UI" panose="020B0502040204020203" pitchFamily="34" charset="0"/>
                    <a:cs typeface="Segoe UI" panose="020B0502040204020203" pitchFamily="34" charset="0"/>
                  </a:rPr>
                  <a:t>.				(4)</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39542" y="1586875"/>
                <a:ext cx="7414256" cy="4325526"/>
              </a:xfrm>
              <a:blipFill rotWithShape="1">
                <a:blip r:embed="rId3"/>
                <a:stretch>
                  <a:fillRect l="-1234" t="-1831" r="-1316"/>
                </a:stretch>
              </a:blipFill>
            </p:spPr>
            <p:txBody>
              <a:bodyPr/>
              <a:lstStyle/>
              <a:p>
                <a:r>
                  <a:rPr lang="zh-CN" altLang="en-US">
                    <a:noFill/>
                  </a:rPr>
                  <a:t> </a:t>
                </a:r>
                <a:endParaRPr lang="zh-CN" altLang="en-US">
                  <a:noFill/>
                </a:endParaRPr>
              </a:p>
            </p:txBody>
          </p:sp>
        </mc:Fallback>
      </mc:AlternateContent>
      <p:sp>
        <p:nvSpPr>
          <p:cNvPr id="5" name="灯片编号占位符 4"/>
          <p:cNvSpPr>
            <a:spLocks noGrp="1"/>
          </p:cNvSpPr>
          <p:nvPr>
            <p:ph type="sldNum" sz="quarter" idx="12"/>
          </p:nvPr>
        </p:nvSpPr>
        <p:spPr/>
        <p:txBody>
          <a:bodyPr/>
          <a:lstStyle/>
          <a:p>
            <a:fld id="{565CE74E-AB26-4998-AD42-012C4C1AD076}" type="slidenum">
              <a:rPr lang="zh-CN" altLang="en-US" smtClean="0"/>
              <a:t>13</a:t>
            </a:fld>
            <a:endParaRPr lang="zh-CN" altLang="en-US"/>
          </a:p>
        </p:txBody>
      </p:sp>
      <p:pic>
        <p:nvPicPr>
          <p:cNvPr id="7" name="图片 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40000" y="5940000"/>
            <a:ext cx="596978" cy="468000"/>
          </a:xfrm>
          <a:prstGeom prst="rect">
            <a:avLst/>
          </a:prstGeom>
        </p:spPr>
      </p:pic>
      <p:pic>
        <p:nvPicPr>
          <p:cNvPr id="10" name="图片 9"/>
          <p:cNvPicPr>
            <a:picLocks noChangeAspect="1"/>
          </p:cNvPicPr>
          <p:nvPr/>
        </p:nvPicPr>
        <p:blipFill>
          <a:blip r:embed="rId6"/>
          <a:stretch>
            <a:fillRect/>
          </a:stretch>
        </p:blipFill>
        <p:spPr>
          <a:xfrm>
            <a:off x="462583" y="1586875"/>
            <a:ext cx="3208020" cy="4680291"/>
          </a:xfrm>
          <a:prstGeom prst="rect">
            <a:avLst/>
          </a:prstGeom>
        </p:spPr>
      </p:pic>
      <p:cxnSp>
        <p:nvCxnSpPr>
          <p:cNvPr id="12" name="直接连接符 11"/>
          <p:cNvCxnSpPr/>
          <p:nvPr/>
        </p:nvCxnSpPr>
        <p:spPr>
          <a:xfrm>
            <a:off x="3764280" y="1432560"/>
            <a:ext cx="0" cy="5073387"/>
          </a:xfrm>
          <a:prstGeom prst="line">
            <a:avLst/>
          </a:prstGeom>
          <a:ln w="317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Capturing Flash Motion with Attention Mechanism</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47736" y="1606868"/>
                <a:ext cx="6406064" cy="4486275"/>
              </a:xfrm>
            </p:spPr>
            <p:txBody>
              <a:bodyPr>
                <a:normAutofit/>
              </a:bodyPr>
              <a:lstStyle/>
              <a:p>
                <a:pPr marL="0" indent="0" algn="just">
                  <a:buNone/>
                </a:pPr>
                <a:r>
                  <a:rPr lang="en-US" altLang="zh-CN" sz="2400" dirty="0">
                    <a:solidFill>
                      <a:schemeClr val="tx1"/>
                    </a:solidFill>
                    <a:latin typeface="Segoe UI" panose="020B0502040204020203" pitchFamily="34" charset="0"/>
                    <a:cs typeface="Segoe UI" panose="020B0502040204020203" pitchFamily="34" charset="0"/>
                  </a:rPr>
                  <a:t>For the k-</a:t>
                </a:r>
                <a:r>
                  <a:rPr lang="en-US" altLang="zh-CN" sz="2400" dirty="0" err="1">
                    <a:solidFill>
                      <a:schemeClr val="tx1"/>
                    </a:solidFill>
                    <a:latin typeface="Segoe UI" panose="020B0502040204020203" pitchFamily="34" charset="0"/>
                    <a:cs typeface="Segoe UI" panose="020B0502040204020203" pitchFamily="34" charset="0"/>
                  </a:rPr>
                  <a:t>th</a:t>
                </a:r>
                <a:r>
                  <a:rPr lang="en-US" altLang="zh-CN" sz="2400" dirty="0">
                    <a:solidFill>
                      <a:schemeClr val="tx1"/>
                    </a:solidFill>
                    <a:latin typeface="Segoe UI" panose="020B0502040204020203" pitchFamily="34" charset="0"/>
                    <a:cs typeface="Segoe UI" panose="020B0502040204020203" pitchFamily="34" charset="0"/>
                  </a:rPr>
                  <a:t> person at time step t, we capture the intensity of her/his flash motion by learning an attention factor </a:t>
                </a:r>
                <a14:m>
                  <m:oMath xmlns:m="http://schemas.openxmlformats.org/officeDocument/2006/math">
                    <m:sSubSup>
                      <m:sSubSupPr>
                        <m:ctrlPr>
                          <a:rPr lang="en-US" altLang="zh-CN" sz="2400" i="1">
                            <a:solidFill>
                              <a:schemeClr val="tx1"/>
                            </a:solidFill>
                            <a:latin typeface="Cambria Math" charset="0"/>
                          </a:rPr>
                        </m:ctrlPr>
                      </m:sSubSupPr>
                      <m:e>
                        <m:r>
                          <a:rPr lang="zh-CN" altLang="en-US" sz="2400" i="1">
                            <a:solidFill>
                              <a:schemeClr val="tx1"/>
                            </a:solidFill>
                            <a:latin typeface="Cambria Math" panose="02040503050406030204" pitchFamily="18" charset="0"/>
                          </a:rPr>
                          <m:t>𝛾</m:t>
                        </m:r>
                      </m:e>
                      <m:sub>
                        <m:r>
                          <a:rPr lang="en-US" altLang="zh-CN" sz="2400" i="1">
                            <a:solidFill>
                              <a:schemeClr val="tx1"/>
                            </a:solidFill>
                            <a:latin typeface="Cambria Math" panose="02040503050406030204" pitchFamily="18" charset="0"/>
                          </a:rPr>
                          <m:t>𝑡</m:t>
                        </m:r>
                      </m:sub>
                      <m:sup>
                        <m:r>
                          <a:rPr lang="en-US" altLang="zh-CN" sz="2400" i="1">
                            <a:solidFill>
                              <a:schemeClr val="tx1"/>
                            </a:solidFill>
                            <a:latin typeface="Cambria Math" panose="02040503050406030204" pitchFamily="18" charset="0"/>
                          </a:rPr>
                          <m:t>𝑘</m:t>
                        </m:r>
                      </m:sup>
                    </m:sSubSup>
                  </m:oMath>
                </a14:m>
                <a:r>
                  <a:rPr lang="en-US" altLang="zh-CN" sz="2400" dirty="0">
                    <a:solidFill>
                      <a:schemeClr val="tx1"/>
                    </a:solidFill>
                    <a:latin typeface="Segoe UI" panose="020B0502040204020203" pitchFamily="34" charset="0"/>
                    <a:cs typeface="Segoe UI" panose="020B0502040204020203" pitchFamily="34" charset="0"/>
                  </a:rPr>
                  <a:t>. The factors control her/his state </a:t>
                </a:r>
                <a14:m>
                  <m:oMath xmlns:m="http://schemas.openxmlformats.org/officeDocument/2006/math">
                    <m:sSubSup>
                      <m:sSubSupPr>
                        <m:ctrlPr>
                          <a:rPr lang="en-US" altLang="zh-CN" sz="2400" i="1">
                            <a:solidFill>
                              <a:schemeClr val="tx1"/>
                            </a:solidFill>
                            <a:latin typeface="Cambria Math" charset="0"/>
                          </a:rPr>
                        </m:ctrlPr>
                      </m:sSubSupPr>
                      <m:e>
                        <m:acc>
                          <m:accPr>
                            <m:chr m:val="̃"/>
                            <m:ctrlPr>
                              <a:rPr lang="en-US" altLang="zh-CN" sz="2400" i="1">
                                <a:solidFill>
                                  <a:schemeClr val="tx1"/>
                                </a:solidFill>
                                <a:latin typeface="Cambria Math" charset="0"/>
                              </a:rPr>
                            </m:ctrlPr>
                          </m:accPr>
                          <m:e>
                            <m:r>
                              <a:rPr lang="en-US" altLang="zh-CN" sz="2400" i="1">
                                <a:solidFill>
                                  <a:schemeClr val="tx1"/>
                                </a:solidFill>
                                <a:latin typeface="Cambria Math" panose="02040503050406030204" pitchFamily="18" charset="0"/>
                              </a:rPr>
                              <m:t>h</m:t>
                            </m:r>
                          </m:e>
                        </m:acc>
                      </m:e>
                      <m:sub>
                        <m:r>
                          <a:rPr lang="en-US" altLang="zh-CN" sz="2400" i="1">
                            <a:solidFill>
                              <a:schemeClr val="tx1"/>
                            </a:solidFill>
                            <a:latin typeface="Cambria Math" panose="02040503050406030204" pitchFamily="18" charset="0"/>
                          </a:rPr>
                          <m:t>𝑡</m:t>
                        </m:r>
                      </m:sub>
                      <m:sup>
                        <m:r>
                          <a:rPr lang="en-US" altLang="zh-CN" sz="2400" i="1">
                            <a:solidFill>
                              <a:schemeClr val="tx1"/>
                            </a:solidFill>
                            <a:latin typeface="Cambria Math" panose="02040503050406030204" pitchFamily="18" charset="0"/>
                          </a:rPr>
                          <m:t>𝑘</m:t>
                        </m:r>
                      </m:sup>
                    </m:sSubSup>
                    <m:r>
                      <a:rPr lang="en-US" altLang="zh-CN" sz="2400" i="1">
                        <a:solidFill>
                          <a:schemeClr val="tx1"/>
                        </a:solidFill>
                        <a:latin typeface="Cambria Math" panose="02040503050406030204" pitchFamily="18" charset="0"/>
                      </a:rPr>
                      <m:t> </m:t>
                    </m:r>
                  </m:oMath>
                </a14:m>
                <a:r>
                  <a:rPr lang="en-US" altLang="zh-CN" sz="2400" dirty="0">
                    <a:solidFill>
                      <a:schemeClr val="tx1"/>
                    </a:solidFill>
                    <a:latin typeface="Segoe UI" panose="020B0502040204020203" pitchFamily="34" charset="0"/>
                    <a:cs typeface="Segoe UI" panose="020B0502040204020203" pitchFamily="34" charset="0"/>
                  </a:rPr>
                  <a:t>from Interaction Bi-LSTM by involved the scene state </a:t>
                </a:r>
                <a14:m>
                  <m:oMath xmlns:m="http://schemas.openxmlformats.org/officeDocument/2006/math">
                    <m:sSubSup>
                      <m:sSubSupPr>
                        <m:ctrlPr>
                          <a:rPr lang="en-US" altLang="zh-CN" sz="2400" i="1">
                            <a:solidFill>
                              <a:schemeClr val="tx1"/>
                            </a:solidFill>
                            <a:latin typeface="Cambria Math" charset="0"/>
                          </a:rPr>
                        </m:ctrlPr>
                      </m:sSubSupPr>
                      <m:e>
                        <m:r>
                          <a:rPr lang="en-US" altLang="zh-CN" sz="2400" i="1">
                            <a:solidFill>
                              <a:schemeClr val="tx1"/>
                            </a:solidFill>
                            <a:latin typeface="Cambria Math" panose="02040503050406030204" pitchFamily="18" charset="0"/>
                          </a:rPr>
                          <m:t>h</m:t>
                        </m:r>
                      </m:e>
                      <m:sub>
                        <m:r>
                          <a:rPr lang="en-US" altLang="zh-CN" sz="2400" i="1">
                            <a:solidFill>
                              <a:schemeClr val="tx1"/>
                            </a:solidFill>
                            <a:latin typeface="Cambria Math" panose="02040503050406030204" pitchFamily="18" charset="0"/>
                          </a:rPr>
                          <m:t>𝑡</m:t>
                        </m:r>
                      </m:sub>
                      <m:sup>
                        <m:r>
                          <a:rPr lang="en-US" altLang="zh-CN" sz="2400" i="1">
                            <a:solidFill>
                              <a:schemeClr val="tx1"/>
                            </a:solidFill>
                            <a:latin typeface="Cambria Math" panose="02040503050406030204" pitchFamily="18" charset="0"/>
                          </a:rPr>
                          <m:t>𝑓</m:t>
                        </m:r>
                      </m:sup>
                    </m:sSubSup>
                  </m:oMath>
                </a14:m>
                <a:r>
                  <a:rPr lang="en-US" altLang="zh-CN" sz="2400" b="0" dirty="0">
                    <a:solidFill>
                      <a:schemeClr val="tx1"/>
                    </a:solidFill>
                    <a:latin typeface="Segoe UI" panose="020B0502040204020203" pitchFamily="34" charset="0"/>
                    <a:cs typeface="Segoe UI" panose="020B0502040204020203" pitchFamily="34" charset="0"/>
                  </a:rPr>
                  <a:t>:</a:t>
                </a:r>
              </a:p>
              <a:p>
                <a:pPr marL="0" indent="0" algn="r">
                  <a:buNone/>
                </a:pPr>
                <a14:m>
                  <m:oMath xmlns:m="http://schemas.openxmlformats.org/officeDocument/2006/math">
                    <m:sSubSup>
                      <m:sSubSupPr>
                        <m:ctrlPr>
                          <a:rPr lang="en-US" altLang="zh-CN" sz="2400" b="0" i="1" smtClean="0">
                            <a:latin typeface="Cambria Math" charset="0"/>
                          </a:rPr>
                        </m:ctrlPr>
                      </m:sSubSup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𝑘</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𝑅𝑒𝑙𝑢</m:t>
                    </m:r>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𝑊</m:t>
                        </m:r>
                      </m:e>
                      <m:sub>
                        <m:r>
                          <a:rPr lang="en-US" altLang="zh-CN" sz="2400" b="0" i="1" smtClean="0">
                            <a:latin typeface="Cambria Math" panose="02040503050406030204" pitchFamily="18" charset="0"/>
                          </a:rPr>
                          <m:t>h𝑒</m:t>
                        </m:r>
                      </m:sub>
                    </m:sSub>
                    <m:sSubSup>
                      <m:sSubSupPr>
                        <m:ctrlPr>
                          <a:rPr lang="en-US" altLang="zh-CN" sz="2400" b="0" i="1" smtClean="0">
                            <a:latin typeface="Cambria Math" charset="0"/>
                          </a:rPr>
                        </m:ctrlPr>
                      </m:sSubSupPr>
                      <m:e>
                        <m:acc>
                          <m:accPr>
                            <m:chr m:val="̃"/>
                            <m:ctrlPr>
                              <a:rPr lang="en-US" altLang="zh-CN" sz="2400" i="1">
                                <a:latin typeface="Cambria Math" charset="0"/>
                              </a:rPr>
                            </m:ctrlPr>
                          </m:accPr>
                          <m:e>
                            <m:r>
                              <a:rPr lang="en-US" altLang="zh-CN" sz="2400" i="1">
                                <a:latin typeface="Cambria Math" panose="02040503050406030204" pitchFamily="18" charset="0"/>
                              </a:rPr>
                              <m:t>h</m:t>
                            </m:r>
                          </m:e>
                        </m:acc>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𝑘</m:t>
                        </m:r>
                      </m:sup>
                    </m:sSubSup>
                    <m:r>
                      <a:rPr lang="en-US" altLang="zh-CN" sz="2400" b="0" i="1" smtClean="0">
                        <a:latin typeface="Cambria Math" panose="02040503050406030204" pitchFamily="18" charset="0"/>
                      </a:rPr>
                      <m:t>+</m:t>
                    </m:r>
                    <m:sSub>
                      <m:sSubPr>
                        <m:ctrlPr>
                          <a:rPr lang="en-US" altLang="zh-CN" sz="2400" i="1">
                            <a:latin typeface="Cambria Math"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𝑓</m:t>
                        </m:r>
                        <m:r>
                          <a:rPr lang="en-US" altLang="zh-CN" sz="2400" i="1">
                            <a:latin typeface="Cambria Math" panose="02040503050406030204" pitchFamily="18" charset="0"/>
                          </a:rPr>
                          <m:t>𝑒</m:t>
                        </m:r>
                      </m:sub>
                    </m:sSub>
                    <m:sSubSup>
                      <m:sSubSupPr>
                        <m:ctrlPr>
                          <a:rPr lang="en-US" altLang="zh-CN" sz="2400" i="1" smtClean="0">
                            <a:latin typeface="Cambria Math" charset="0"/>
                          </a:rPr>
                        </m:ctrlPr>
                      </m:sSubSupPr>
                      <m:e>
                        <m:r>
                          <a:rPr lang="en-US" altLang="zh-CN" sz="2400" b="0" i="1" smtClean="0">
                            <a:latin typeface="Cambria Math" panose="02040503050406030204" pitchFamily="18" charset="0"/>
                          </a:rPr>
                          <m:t>h</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𝑓</m:t>
                        </m:r>
                      </m:sup>
                    </m:sSubSup>
                    <m:r>
                      <a:rPr lang="en-US" altLang="zh-CN" sz="2400" b="0" i="1" smtClean="0">
                        <a:latin typeface="Cambria Math" panose="02040503050406030204" pitchFamily="18" charset="0"/>
                      </a:rPr>
                      <m:t>+</m:t>
                    </m:r>
                    <m:sSub>
                      <m:sSubPr>
                        <m:ctrlPr>
                          <a:rPr lang="en-US" altLang="zh-CN" sz="2400" b="0" i="1" smtClean="0">
                            <a:latin typeface="Cambria Math"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𝑒</m:t>
                        </m:r>
                      </m:sub>
                    </m:sSub>
                    <m:r>
                      <a:rPr lang="en-US" altLang="zh-CN" sz="2400" b="0" i="1" smtClean="0">
                        <a:latin typeface="Cambria Math" panose="02040503050406030204" pitchFamily="18" charset="0"/>
                      </a:rPr>
                      <m:t>)</m:t>
                    </m:r>
                  </m:oMath>
                </a14:m>
                <a:r>
                  <a:rPr lang="en-US" altLang="zh-CN" sz="2400" dirty="0">
                    <a:latin typeface="Segoe UI" panose="020B0502040204020203" pitchFamily="34" charset="0"/>
                    <a:cs typeface="Segoe UI" panose="020B0502040204020203" pitchFamily="34" charset="0"/>
                  </a:rPr>
                  <a:t>;	(5)</a:t>
                </a:r>
              </a:p>
              <a:p>
                <a:pPr marL="0" indent="0" algn="r">
                  <a:buNone/>
                </a:pPr>
                <a14:m>
                  <m:oMath xmlns:m="http://schemas.openxmlformats.org/officeDocument/2006/math">
                    <m:sSubSup>
                      <m:sSubSupPr>
                        <m:ctrlPr>
                          <a:rPr lang="en-US" altLang="zh-CN" sz="2400" i="1" smtClean="0">
                            <a:latin typeface="Cambria Math" charset="0"/>
                          </a:rPr>
                        </m:ctrlPr>
                      </m:sSubSupPr>
                      <m:e>
                        <m:r>
                          <a:rPr lang="zh-CN" altLang="en-US" sz="2400" i="1" smtClean="0">
                            <a:latin typeface="Cambria Math" panose="02040503050406030204" pitchFamily="18" charset="0"/>
                          </a:rPr>
                          <m:t>𝛾</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𝑘</m:t>
                        </m:r>
                      </m:sup>
                    </m:sSubSup>
                    <m:r>
                      <a:rPr lang="en-US" altLang="zh-CN" sz="2400" b="0" i="1" smtClean="0">
                        <a:latin typeface="Cambria Math" panose="02040503050406030204" pitchFamily="18" charset="0"/>
                      </a:rPr>
                      <m:t>=</m:t>
                    </m:r>
                    <m:f>
                      <m:fPr>
                        <m:ctrlPr>
                          <a:rPr lang="en-US" altLang="zh-CN" sz="2400" b="0" i="1" smtClean="0">
                            <a:latin typeface="Cambria Math" charset="0"/>
                          </a:rPr>
                        </m:ctrlPr>
                      </m:fPr>
                      <m:num>
                        <m:r>
                          <m:rPr>
                            <m:sty m:val="p"/>
                          </m:rPr>
                          <a:rPr lang="en-US" altLang="zh-CN" sz="2400" b="0" i="0" smtClean="0">
                            <a:latin typeface="Cambria Math" panose="02040503050406030204" pitchFamily="18" charset="0"/>
                          </a:rPr>
                          <m:t>exp</m:t>
                        </m:r>
                        <m:r>
                          <a:rPr lang="en-US" altLang="zh-CN" sz="2400" b="0" i="1" smtClean="0">
                            <a:latin typeface="Cambria Math" panose="02040503050406030204" pitchFamily="18" charset="0"/>
                          </a:rPr>
                          <m:t>⁡(</m:t>
                        </m:r>
                        <m:sSubSup>
                          <m:sSubSupPr>
                            <m:ctrlPr>
                              <a:rPr lang="en-US" altLang="zh-CN" sz="2400" b="0" i="1" smtClean="0">
                                <a:latin typeface="Cambria Math" charset="0"/>
                              </a:rPr>
                            </m:ctrlPr>
                          </m:sSubSup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𝑘</m:t>
                            </m:r>
                          </m:sup>
                        </m:sSubSup>
                        <m:r>
                          <a:rPr lang="en-US" altLang="zh-CN" sz="2400" b="0" i="1" smtClean="0">
                            <a:latin typeface="Cambria Math" panose="02040503050406030204" pitchFamily="18" charset="0"/>
                          </a:rPr>
                          <m:t>)</m:t>
                        </m:r>
                      </m:num>
                      <m:den>
                        <m:nary>
                          <m:naryPr>
                            <m:chr m:val="∑"/>
                            <m:limLoc m:val="subSup"/>
                            <m:ctrlPr>
                              <a:rPr lang="en-US" altLang="zh-CN" sz="2400" b="0" i="1" smtClean="0">
                                <a:latin typeface="Cambria Math" charset="0"/>
                              </a:rPr>
                            </m:ctrlPr>
                          </m:naryPr>
                          <m:sub>
                            <m:r>
                              <m:rPr>
                                <m:brk m:alnAt="25"/>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m:rPr>
                                <m:brk m:alnAt="25"/>
                              </m:rP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𝐾</m:t>
                            </m:r>
                          </m:sup>
                          <m:e>
                            <m:r>
                              <m:rPr>
                                <m:sty m:val="p"/>
                              </m:rPr>
                              <a:rPr lang="en-US" altLang="zh-CN" sz="2400" b="0" i="0" smtClean="0">
                                <a:latin typeface="Cambria Math" panose="02040503050406030204" pitchFamily="18" charset="0"/>
                              </a:rPr>
                              <m:t>exp</m:t>
                            </m:r>
                            <m:r>
                              <a:rPr lang="en-US" altLang="zh-CN" sz="2400" b="0" i="1" smtClean="0">
                                <a:latin typeface="Cambria Math" panose="02040503050406030204" pitchFamily="18" charset="0"/>
                              </a:rPr>
                              <m:t>⁡(</m:t>
                            </m:r>
                            <m:sSubSup>
                              <m:sSubSupPr>
                                <m:ctrlPr>
                                  <a:rPr lang="en-US" altLang="zh-CN" sz="2400" b="0" i="1" smtClean="0">
                                    <a:latin typeface="Cambria Math" charset="0"/>
                                  </a:rPr>
                                </m:ctrlPr>
                              </m:sSubSup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𝑖</m:t>
                                </m:r>
                              </m:sup>
                            </m:sSubSup>
                            <m:r>
                              <a:rPr lang="en-US" altLang="zh-CN" sz="2400" b="0" i="1" smtClean="0">
                                <a:latin typeface="Cambria Math" panose="02040503050406030204" pitchFamily="18" charset="0"/>
                              </a:rPr>
                              <m:t>)</m:t>
                            </m:r>
                          </m:e>
                        </m:nary>
                      </m:den>
                    </m:f>
                    <m:r>
                      <a:rPr lang="en-US" altLang="zh-CN" sz="2400" b="0" i="0" smtClean="0">
                        <a:latin typeface="Cambria Math" panose="02040503050406030204" pitchFamily="18" charset="0"/>
                      </a:rPr>
                      <m:t>.</m:t>
                    </m:r>
                  </m:oMath>
                </a14:m>
                <a:r>
                  <a:rPr lang="en-US" altLang="zh-CN" sz="2400" dirty="0">
                    <a:latin typeface="Segoe UI" panose="020B0502040204020203" pitchFamily="34" charset="0"/>
                    <a:cs typeface="Segoe UI" panose="020B0502040204020203" pitchFamily="34" charset="0"/>
                  </a:rPr>
                  <a:t>			(6)</a:t>
                </a:r>
              </a:p>
              <a:p>
                <a:pPr marL="0" indent="0" algn="just">
                  <a:buNone/>
                </a:pPr>
                <a:r>
                  <a:rPr lang="en-US" altLang="zh-CN" sz="2400" dirty="0">
                    <a:latin typeface="Segoe UI" panose="020B0502040204020203" pitchFamily="34" charset="0"/>
                    <a:cs typeface="Segoe UI" panose="020B0502040204020203" pitchFamily="34" charset="0"/>
                  </a:rPr>
                  <a:t>Then we achieve the latent representation </a:t>
                </a:r>
                <a14:m>
                  <m:oMath xmlns:m="http://schemas.openxmlformats.org/officeDocument/2006/math">
                    <m:sSub>
                      <m:sSubPr>
                        <m:ctrlPr>
                          <a:rPr lang="en-US" altLang="zh-CN" sz="2400" i="1">
                            <a:latin typeface="Cambria Math" charset="0"/>
                          </a:rPr>
                        </m:ctrlPr>
                      </m:sSubPr>
                      <m:e>
                        <m:acc>
                          <m:accPr>
                            <m:chr m:val="̂"/>
                            <m:ctrlPr>
                              <a:rPr lang="zh-CN" altLang="en-US" sz="2400" i="1">
                                <a:latin typeface="Cambria Math" charset="0"/>
                              </a:rPr>
                            </m:ctrlPr>
                          </m:accPr>
                          <m:e>
                            <m:r>
                              <a:rPr lang="en-US" altLang="zh-CN" sz="2400" i="1">
                                <a:latin typeface="Cambria Math" panose="02040503050406030204" pitchFamily="18" charset="0"/>
                              </a:rPr>
                              <m:t>𝑋</m:t>
                            </m:r>
                          </m:e>
                        </m:acc>
                      </m:e>
                      <m:sub>
                        <m:r>
                          <a:rPr lang="en-US" altLang="zh-CN" sz="2400" i="1">
                            <a:latin typeface="Cambria Math" panose="02040503050406030204" pitchFamily="18" charset="0"/>
                          </a:rPr>
                          <m:t>𝑡</m:t>
                        </m:r>
                      </m:sub>
                    </m:sSub>
                    <m:r>
                      <a:rPr lang="en-US" altLang="zh-CN" sz="2400" i="1">
                        <a:latin typeface="Cambria Math" panose="02040503050406030204" pitchFamily="18" charset="0"/>
                      </a:rPr>
                      <m:t> </m:t>
                    </m:r>
                  </m:oMath>
                </a14:m>
                <a:r>
                  <a:rPr lang="en-US" altLang="zh-CN" sz="2400" dirty="0">
                    <a:latin typeface="Segoe UI" panose="020B0502040204020203" pitchFamily="34" charset="0"/>
                    <a:cs typeface="Segoe UI" panose="020B0502040204020203" pitchFamily="34" charset="0"/>
                  </a:rPr>
                  <a:t>for each person at time step t :</a:t>
                </a:r>
              </a:p>
              <a:p>
                <a:pPr marL="0" indent="0" algn="r">
                  <a:buNone/>
                </a:pPr>
                <a14:m>
                  <m:oMath xmlns:m="http://schemas.openxmlformats.org/officeDocument/2006/math">
                    <m:sSub>
                      <m:sSubPr>
                        <m:ctrlPr>
                          <a:rPr lang="en-US" altLang="zh-CN" sz="2400" i="1" smtClean="0">
                            <a:latin typeface="Cambria Math" charset="0"/>
                          </a:rPr>
                        </m:ctrlPr>
                      </m:sSubPr>
                      <m:e>
                        <m:acc>
                          <m:accPr>
                            <m:chr m:val="̂"/>
                            <m:ctrlPr>
                              <a:rPr lang="zh-CN" altLang="en-US" sz="2400" i="1">
                                <a:latin typeface="Cambria Math" charset="0"/>
                              </a:rPr>
                            </m:ctrlPr>
                          </m:accPr>
                          <m:e>
                            <m:r>
                              <a:rPr lang="en-US" altLang="zh-CN" sz="2400" i="1">
                                <a:latin typeface="Cambria Math" panose="02040503050406030204" pitchFamily="18" charset="0"/>
                              </a:rPr>
                              <m:t>𝑋</m:t>
                            </m:r>
                          </m:e>
                        </m:acc>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d>
                      <m:dPr>
                        <m:begChr m:val="["/>
                        <m:endChr m:val="]"/>
                        <m:ctrlPr>
                          <a:rPr lang="en-US" altLang="zh-CN" sz="2400" b="0" i="1" smtClean="0">
                            <a:latin typeface="Cambria Math" charset="0"/>
                          </a:rPr>
                        </m:ctrlPr>
                      </m:dPr>
                      <m:e>
                        <m:sSubSup>
                          <m:sSubSupPr>
                            <m:ctrlPr>
                              <a:rPr lang="en-US" altLang="zh-CN" sz="2400" i="1">
                                <a:latin typeface="Cambria Math" charset="0"/>
                              </a:rPr>
                            </m:ctrlPr>
                          </m:sSubSupPr>
                          <m:e>
                            <m:r>
                              <a:rPr lang="zh-CN" altLang="en-US" sz="2400" i="1">
                                <a:latin typeface="Cambria Math" panose="02040503050406030204" pitchFamily="18" charset="0"/>
                              </a:rPr>
                              <m:t>𝛾</m:t>
                            </m:r>
                          </m:e>
                          <m:sub>
                            <m:r>
                              <a:rPr lang="en-US" altLang="zh-CN" sz="2400" i="1">
                                <a:latin typeface="Cambria Math" panose="02040503050406030204" pitchFamily="18" charset="0"/>
                              </a:rPr>
                              <m:t>𝑡</m:t>
                            </m:r>
                          </m:sub>
                          <m:sup>
                            <m:r>
                              <a:rPr lang="en-US" altLang="zh-CN" sz="2400" b="0" i="1" smtClean="0">
                                <a:latin typeface="Cambria Math" panose="02040503050406030204" pitchFamily="18" charset="0"/>
                              </a:rPr>
                              <m:t>1</m:t>
                            </m:r>
                          </m:sup>
                        </m:sSubSup>
                        <m:sSubSup>
                          <m:sSubSupPr>
                            <m:ctrlPr>
                              <a:rPr lang="en-US" altLang="zh-CN" sz="2400" i="1">
                                <a:latin typeface="Cambria Math" charset="0"/>
                              </a:rPr>
                            </m:ctrlPr>
                          </m:sSubSupPr>
                          <m:e>
                            <m:acc>
                              <m:accPr>
                                <m:chr m:val="̃"/>
                                <m:ctrlPr>
                                  <a:rPr lang="en-US" altLang="zh-CN" sz="2400" i="1">
                                    <a:latin typeface="Cambria Math" charset="0"/>
                                  </a:rPr>
                                </m:ctrlPr>
                              </m:accPr>
                              <m:e>
                                <m:r>
                                  <a:rPr lang="en-US" altLang="zh-CN" sz="2400" i="1">
                                    <a:latin typeface="Cambria Math" panose="02040503050406030204" pitchFamily="18" charset="0"/>
                                  </a:rPr>
                                  <m:t>h</m:t>
                                </m:r>
                              </m:e>
                            </m:acc>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𝑘</m:t>
                            </m:r>
                          </m:sup>
                        </m:sSubSup>
                        <m:r>
                          <a:rPr lang="en-US" altLang="zh-CN" sz="2400" b="0" i="1" smtClean="0">
                            <a:latin typeface="Cambria Math" panose="02040503050406030204" pitchFamily="18" charset="0"/>
                          </a:rPr>
                          <m:t>;</m:t>
                        </m:r>
                        <m:sSubSup>
                          <m:sSubSupPr>
                            <m:ctrlPr>
                              <a:rPr lang="en-US" altLang="zh-CN" sz="2400" i="1">
                                <a:latin typeface="Cambria Math" charset="0"/>
                              </a:rPr>
                            </m:ctrlPr>
                          </m:sSubSupPr>
                          <m:e>
                            <m:r>
                              <a:rPr lang="zh-CN" altLang="en-US" sz="2400" i="1">
                                <a:latin typeface="Cambria Math" panose="02040503050406030204" pitchFamily="18" charset="0"/>
                              </a:rPr>
                              <m:t>𝛾</m:t>
                            </m:r>
                          </m:e>
                          <m:sub>
                            <m:r>
                              <a:rPr lang="en-US" altLang="zh-CN" sz="2400" i="1">
                                <a:latin typeface="Cambria Math" panose="02040503050406030204" pitchFamily="18" charset="0"/>
                              </a:rPr>
                              <m:t>𝑡</m:t>
                            </m:r>
                          </m:sub>
                          <m:sup>
                            <m:r>
                              <a:rPr lang="en-US" altLang="zh-CN" sz="2400" b="0" i="1" smtClean="0">
                                <a:latin typeface="Cambria Math" panose="02040503050406030204" pitchFamily="18" charset="0"/>
                              </a:rPr>
                              <m:t>2</m:t>
                            </m:r>
                          </m:sup>
                        </m:sSubSup>
                        <m:sSubSup>
                          <m:sSubSupPr>
                            <m:ctrlPr>
                              <a:rPr lang="en-US" altLang="zh-CN" sz="2400" i="1">
                                <a:latin typeface="Cambria Math" charset="0"/>
                              </a:rPr>
                            </m:ctrlPr>
                          </m:sSubSupPr>
                          <m:e>
                            <m:acc>
                              <m:accPr>
                                <m:chr m:val="̃"/>
                                <m:ctrlPr>
                                  <a:rPr lang="en-US" altLang="zh-CN" sz="2400" i="1">
                                    <a:latin typeface="Cambria Math" charset="0"/>
                                  </a:rPr>
                                </m:ctrlPr>
                              </m:accPr>
                              <m:e>
                                <m:r>
                                  <a:rPr lang="en-US" altLang="zh-CN" sz="2400" i="1">
                                    <a:latin typeface="Cambria Math" panose="02040503050406030204" pitchFamily="18" charset="0"/>
                                  </a:rPr>
                                  <m:t>h</m:t>
                                </m:r>
                              </m:e>
                            </m:acc>
                          </m:e>
                          <m:sub>
                            <m:r>
                              <a:rPr lang="en-US" altLang="zh-CN" sz="2400" i="1">
                                <a:latin typeface="Cambria Math" panose="02040503050406030204" pitchFamily="18" charset="0"/>
                              </a:rPr>
                              <m:t>𝑡</m:t>
                            </m:r>
                          </m:sub>
                          <m:sup>
                            <m:r>
                              <a:rPr lang="en-US" altLang="zh-CN" sz="2400" b="0" i="1" smtClean="0">
                                <a:latin typeface="Cambria Math" panose="02040503050406030204" pitchFamily="18" charset="0"/>
                              </a:rPr>
                              <m:t>2</m:t>
                            </m:r>
                          </m:sup>
                        </m:sSubSup>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sSubSup>
                          <m:sSubSupPr>
                            <m:ctrlPr>
                              <a:rPr lang="en-US" altLang="zh-CN" sz="2400" i="1">
                                <a:latin typeface="Cambria Math" charset="0"/>
                              </a:rPr>
                            </m:ctrlPr>
                          </m:sSubSupPr>
                          <m:e>
                            <m:r>
                              <a:rPr lang="en-US" altLang="zh-CN" sz="2400" b="0" i="1" smtClean="0">
                                <a:latin typeface="Cambria Math" panose="02040503050406030204" pitchFamily="18" charset="0"/>
                              </a:rPr>
                              <m:t>;</m:t>
                            </m:r>
                            <m:r>
                              <a:rPr lang="zh-CN" altLang="en-US" sz="2400" i="1">
                                <a:latin typeface="Cambria Math" panose="02040503050406030204" pitchFamily="18" charset="0"/>
                              </a:rPr>
                              <m:t>𝛾</m:t>
                            </m:r>
                          </m:e>
                          <m:sub>
                            <m:r>
                              <a:rPr lang="en-US" altLang="zh-CN" sz="2400" i="1">
                                <a:latin typeface="Cambria Math" panose="02040503050406030204" pitchFamily="18" charset="0"/>
                              </a:rPr>
                              <m:t>𝑡</m:t>
                            </m:r>
                          </m:sub>
                          <m:sup>
                            <m:r>
                              <a:rPr lang="en-US" altLang="zh-CN" sz="2400" b="0" i="1" smtClean="0">
                                <a:latin typeface="Cambria Math" panose="02040503050406030204" pitchFamily="18" charset="0"/>
                              </a:rPr>
                              <m:t>𝐾</m:t>
                            </m:r>
                          </m:sup>
                        </m:sSubSup>
                        <m:sSubSup>
                          <m:sSubSupPr>
                            <m:ctrlPr>
                              <a:rPr lang="en-US" altLang="zh-CN" sz="2400" i="1">
                                <a:latin typeface="Cambria Math" charset="0"/>
                              </a:rPr>
                            </m:ctrlPr>
                          </m:sSubSupPr>
                          <m:e>
                            <m:acc>
                              <m:accPr>
                                <m:chr m:val="̃"/>
                                <m:ctrlPr>
                                  <a:rPr lang="en-US" altLang="zh-CN" sz="2400" i="1">
                                    <a:latin typeface="Cambria Math" charset="0"/>
                                  </a:rPr>
                                </m:ctrlPr>
                              </m:accPr>
                              <m:e>
                                <m:r>
                                  <a:rPr lang="en-US" altLang="zh-CN" sz="2400" i="1">
                                    <a:latin typeface="Cambria Math" panose="02040503050406030204" pitchFamily="18" charset="0"/>
                                  </a:rPr>
                                  <m:t>h</m:t>
                                </m:r>
                              </m:e>
                            </m:acc>
                          </m:e>
                          <m:sub>
                            <m:r>
                              <a:rPr lang="en-US" altLang="zh-CN" sz="2400" i="1">
                                <a:latin typeface="Cambria Math" panose="02040503050406030204" pitchFamily="18" charset="0"/>
                              </a:rPr>
                              <m:t>𝑡</m:t>
                            </m:r>
                          </m:sub>
                          <m:sup>
                            <m:r>
                              <a:rPr lang="en-US" altLang="zh-CN" sz="2400" b="0" i="1" smtClean="0">
                                <a:latin typeface="Cambria Math" panose="02040503050406030204" pitchFamily="18" charset="0"/>
                              </a:rPr>
                              <m:t>𝐾</m:t>
                            </m:r>
                          </m:sup>
                        </m:sSubSup>
                      </m:e>
                    </m:d>
                  </m:oMath>
                </a14:m>
                <a:r>
                  <a:rPr lang="en-US" altLang="zh-CN" sz="2400" dirty="0">
                    <a:latin typeface="Segoe UI" panose="020B0502040204020203" pitchFamily="34" charset="0"/>
                    <a:cs typeface="Segoe UI" panose="020B0502040204020203" pitchFamily="34" charset="0"/>
                  </a:rPr>
                  <a:t>.	(7)</a:t>
                </a:r>
                <a:endParaRPr lang="zh-CN" altLang="en-US" sz="2400" dirty="0">
                  <a:latin typeface="Segoe UI" panose="020B0502040204020203" pitchFamily="34" charset="0"/>
                  <a:cs typeface="Segoe UI" panose="020B0502040204020203"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47736" y="1606868"/>
                <a:ext cx="6406064" cy="4486275"/>
              </a:xfrm>
              <a:blipFill rotWithShape="1">
                <a:blip r:embed="rId3"/>
                <a:stretch>
                  <a:fillRect l="-1522" t="-1766" r="-1427" b="-815"/>
                </a:stretch>
              </a:blipFill>
            </p:spPr>
            <p:txBody>
              <a:bodyPr/>
              <a:lstStyle/>
              <a:p>
                <a:r>
                  <a:rPr lang="zh-CN" altLang="en-US">
                    <a:noFill/>
                  </a:rPr>
                  <a:t> </a:t>
                </a:r>
                <a:endParaRPr lang="zh-CN" altLang="en-US">
                  <a:noFill/>
                </a:endParaRPr>
              </a:p>
            </p:txBody>
          </p:sp>
        </mc:Fallback>
      </mc:AlternateContent>
      <p:sp>
        <p:nvSpPr>
          <p:cNvPr id="5" name="灯片编号占位符 4"/>
          <p:cNvSpPr>
            <a:spLocks noGrp="1"/>
          </p:cNvSpPr>
          <p:nvPr>
            <p:ph type="sldNum" sz="quarter" idx="12"/>
          </p:nvPr>
        </p:nvSpPr>
        <p:spPr/>
        <p:txBody>
          <a:bodyPr/>
          <a:lstStyle/>
          <a:p>
            <a:fld id="{565CE74E-AB26-4998-AD42-012C4C1AD076}" type="slidenum">
              <a:rPr lang="zh-CN" altLang="en-US" smtClean="0"/>
              <a:t>14</a:t>
            </a:fld>
            <a:endParaRPr lang="zh-CN" altLang="en-US"/>
          </a:p>
        </p:txBody>
      </p:sp>
      <p:pic>
        <p:nvPicPr>
          <p:cNvPr id="6" name="图片 5">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40001" y="5940000"/>
            <a:ext cx="596974" cy="468000"/>
          </a:xfrm>
          <a:prstGeom prst="rect">
            <a:avLst/>
          </a:prstGeom>
        </p:spPr>
      </p:pic>
      <p:pic>
        <p:nvPicPr>
          <p:cNvPr id="7" name="图片 6"/>
          <p:cNvPicPr>
            <a:picLocks noChangeAspect="1"/>
          </p:cNvPicPr>
          <p:nvPr/>
        </p:nvPicPr>
        <p:blipFill>
          <a:blip r:embed="rId6"/>
          <a:stretch>
            <a:fillRect/>
          </a:stretch>
        </p:blipFill>
        <p:spPr>
          <a:xfrm>
            <a:off x="636113" y="1606868"/>
            <a:ext cx="4032593" cy="4486275"/>
          </a:xfrm>
          <a:prstGeom prst="rect">
            <a:avLst/>
          </a:prstGeom>
        </p:spPr>
      </p:pic>
      <p:cxnSp>
        <p:nvCxnSpPr>
          <p:cNvPr id="8" name="直接连接符 7"/>
          <p:cNvCxnSpPr/>
          <p:nvPr/>
        </p:nvCxnSpPr>
        <p:spPr>
          <a:xfrm>
            <a:off x="4808220" y="1432560"/>
            <a:ext cx="0" cy="5073387"/>
          </a:xfrm>
          <a:prstGeom prst="line">
            <a:avLst/>
          </a:prstGeom>
          <a:ln w="317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Aggregating Individuals’ Latent Representation</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989202" y="1825625"/>
                <a:ext cx="6364597" cy="4351338"/>
              </a:xfrm>
            </p:spPr>
            <p:txBody>
              <a:bodyPr>
                <a:noAutofit/>
              </a:bodyPr>
              <a:lstStyle/>
              <a:p>
                <a:pPr marL="0" indent="0" algn="just">
                  <a:buNone/>
                </a:pPr>
                <a:r>
                  <a:rPr lang="en-US" altLang="zh-CN" sz="2400" dirty="0"/>
                  <a:t>The inputs of Aggregation LSTM </a:t>
                </a:r>
                <a:r>
                  <a:rPr lang="en-US" altLang="zh-CN" sz="2400" dirty="0" smtClean="0"/>
                  <a:t> are </a:t>
                </a:r>
                <a:r>
                  <a:rPr lang="en-US" altLang="zh-CN" sz="2400" dirty="0" smtClean="0">
                    <a:latin typeface="Segoe UI" panose="020B0502040204020203" pitchFamily="34" charset="0"/>
                    <a:ea typeface="Segoe UI" panose="020B0502040204020203" pitchFamily="34" charset="0"/>
                    <a:cs typeface="Segoe UI" panose="020B0502040204020203" pitchFamily="34" charset="0"/>
                  </a:rPr>
                  <a:t>previous </a:t>
                </a:r>
                <a:r>
                  <a:rPr lang="en-US" altLang="zh-CN" sz="2400" dirty="0">
                    <a:latin typeface="Segoe UI" panose="020B0502040204020203" pitchFamily="34" charset="0"/>
                    <a:ea typeface="Segoe UI" panose="020B0502040204020203" pitchFamily="34" charset="0"/>
                    <a:cs typeface="Segoe UI" panose="020B0502040204020203" pitchFamily="34" charset="0"/>
                  </a:rPr>
                  <a:t>individual’s hidden information </a:t>
                </a:r>
                <a14:m>
                  <m:oMath xmlns:m="http://schemas.openxmlformats.org/officeDocument/2006/math">
                    <m:sSubSup>
                      <m:sSubSupPr>
                        <m:ctrlPr>
                          <a:rPr lang="en-US" altLang="zh-CN" sz="2400" i="1">
                            <a:latin typeface="Cambria Math" charset="0"/>
                          </a:rPr>
                        </m:ctrlPr>
                      </m:sSubSupPr>
                      <m:e>
                        <m:acc>
                          <m:accPr>
                            <m:chr m:val="̂"/>
                            <m:ctrlPr>
                              <a:rPr lang="zh-CN" altLang="en-US" sz="2400" i="1">
                                <a:latin typeface="Cambria Math" charset="0"/>
                              </a:rPr>
                            </m:ctrlPr>
                          </m:accPr>
                          <m:e>
                            <m:r>
                              <a:rPr lang="en-US" altLang="zh-CN" sz="2400" i="1">
                                <a:latin typeface="Cambria Math" panose="02040503050406030204" pitchFamily="18" charset="0"/>
                              </a:rPr>
                              <m:t>h</m:t>
                            </m:r>
                          </m:e>
                        </m:acc>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𝑘</m:t>
                        </m:r>
                        <m:r>
                          <a:rPr lang="en-US" altLang="zh-CN" sz="2400" i="1">
                            <a:latin typeface="Cambria Math" panose="02040503050406030204" pitchFamily="18" charset="0"/>
                          </a:rPr>
                          <m:t>−1</m:t>
                        </m:r>
                      </m:sup>
                    </m:sSubSup>
                  </m:oMath>
                </a14:m>
                <a:r>
                  <a:rPr lang="en-US" altLang="zh-CN" sz="2400" dirty="0">
                    <a:latin typeface="Segoe UI" panose="020B0502040204020203" pitchFamily="34" charset="0"/>
                    <a:ea typeface="Segoe UI" panose="020B0502040204020203" pitchFamily="34" charset="0"/>
                    <a:cs typeface="Segoe UI" panose="020B0502040204020203" pitchFamily="34" charset="0"/>
                  </a:rPr>
                  <a:t>and current individual’s </a:t>
                </a:r>
                <a:r>
                  <a:rPr lang="en-US" altLang="zh-CN" sz="2400" dirty="0" err="1" smtClean="0">
                    <a:latin typeface="Segoe UI" panose="020B0502040204020203" pitchFamily="34" charset="0"/>
                    <a:ea typeface="Segoe UI" panose="020B0502040204020203" pitchFamily="34" charset="0"/>
                    <a:cs typeface="Segoe UI" panose="020B0502040204020203" pitchFamily="34" charset="0"/>
                  </a:rPr>
                  <a:t>represention</a:t>
                </a:r>
                <a:r>
                  <a:rPr lang="en-US" altLang="zh-CN" sz="2400" dirty="0" smtClean="0">
                    <a:latin typeface="Segoe UI" panose="020B0502040204020203" pitchFamily="34" charset="0"/>
                    <a:ea typeface="Segoe UI" panose="020B0502040204020203" pitchFamily="34" charset="0"/>
                    <a:cs typeface="Segoe UI" panose="020B0502040204020203" pitchFamily="34" charset="0"/>
                  </a:rPr>
                  <a:t> </a:t>
                </a:r>
                <a14:m>
                  <m:oMath xmlns:m="http://schemas.openxmlformats.org/officeDocument/2006/math">
                    <m:sSubSup>
                      <m:sSubSupPr>
                        <m:ctrlPr>
                          <a:rPr lang="en-US" altLang="zh-CN" sz="2400" i="1">
                            <a:latin typeface="Cambria Math" charset="0"/>
                          </a:rPr>
                        </m:ctrlPr>
                      </m:sSubSupPr>
                      <m:e>
                        <m:acc>
                          <m:accPr>
                            <m:chr m:val="̂"/>
                            <m:ctrlPr>
                              <a:rPr lang="zh-CN" altLang="en-US" sz="2400" i="1">
                                <a:latin typeface="Cambria Math" charset="0"/>
                              </a:rPr>
                            </m:ctrlPr>
                          </m:accPr>
                          <m:e>
                            <m:r>
                              <a:rPr lang="en-US" altLang="zh-CN" sz="2400" i="1">
                                <a:latin typeface="Cambria Math" panose="02040503050406030204" pitchFamily="18" charset="0"/>
                              </a:rPr>
                              <m:t>𝑋</m:t>
                            </m:r>
                          </m:e>
                        </m:acc>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𝑘</m:t>
                        </m:r>
                      </m:sup>
                    </m:sSubSup>
                  </m:oMath>
                </a14:m>
                <a:r>
                  <a:rPr lang="en-US" altLang="zh-CN" sz="2400" dirty="0" smtClean="0">
                    <a:latin typeface="Segoe UI" panose="020B0502040204020203" pitchFamily="34" charset="0"/>
                    <a:ea typeface="Segoe UI" panose="020B0502040204020203" pitchFamily="34" charset="0"/>
                    <a:cs typeface="Segoe UI" panose="020B0502040204020203" pitchFamily="34" charset="0"/>
                  </a:rPr>
                  <a:t>from </a:t>
                </a:r>
                <a:r>
                  <a:rPr lang="en-US" altLang="zh-CN" sz="2400" dirty="0">
                    <a:latin typeface="Segoe UI" panose="020B0502040204020203" pitchFamily="34" charset="0"/>
                    <a:ea typeface="Segoe UI" panose="020B0502040204020203" pitchFamily="34" charset="0"/>
                    <a:cs typeface="Segoe UI" panose="020B0502040204020203" pitchFamily="34" charset="0"/>
                  </a:rPr>
                  <a:t>interaction </a:t>
                </a:r>
                <a:r>
                  <a:rPr lang="en-US" altLang="zh-CN" sz="2400" dirty="0" smtClean="0">
                    <a:latin typeface="Segoe UI" panose="020B0502040204020203" pitchFamily="34" charset="0"/>
                    <a:ea typeface="Segoe UI" panose="020B0502040204020203" pitchFamily="34" charset="0"/>
                    <a:cs typeface="Segoe UI" panose="020B0502040204020203" pitchFamily="34" charset="0"/>
                  </a:rPr>
                  <a:t>Bi-LSTM. The unit </a:t>
                </a:r>
                <a:r>
                  <a:rPr lang="en-US" altLang="zh-CN" sz="2400" dirty="0">
                    <a:latin typeface="Segoe UI" panose="020B0502040204020203" pitchFamily="34" charset="0"/>
                    <a:ea typeface="Segoe UI" panose="020B0502040204020203" pitchFamily="34" charset="0"/>
                    <a:cs typeface="Segoe UI" panose="020B0502040204020203" pitchFamily="34" charset="0"/>
                  </a:rPr>
                  <a:t>at time step t can be simply expressed as follows:</a:t>
                </a:r>
                <a:endParaRPr lang="en-US" altLang="zh-CN" sz="2400" i="1" dirty="0">
                  <a:latin typeface="Segoe UI" panose="020B0502040204020203" pitchFamily="34" charset="0"/>
                  <a:ea typeface="Segoe UI" panose="020B0502040204020203" pitchFamily="34" charset="0"/>
                  <a:cs typeface="Segoe UI" panose="020B0502040204020203" pitchFamily="34" charset="0"/>
                </a:endParaRPr>
              </a:p>
              <a:p>
                <a:pPr marL="0" indent="0" algn="ctr">
                  <a:buNone/>
                </a:pPr>
                <a14:m>
                  <m:oMath xmlns:m="http://schemas.openxmlformats.org/officeDocument/2006/math">
                    <m:sSubSup>
                      <m:sSubSupPr>
                        <m:ctrlPr>
                          <a:rPr lang="en-US" altLang="zh-CN" sz="2400" i="1" smtClean="0">
                            <a:latin typeface="Cambria Math" charset="0"/>
                          </a:rPr>
                        </m:ctrlPr>
                      </m:sSubSupPr>
                      <m:e>
                        <m:acc>
                          <m:accPr>
                            <m:chr m:val="̂"/>
                            <m:ctrlPr>
                              <a:rPr lang="zh-CN" altLang="en-US" sz="2400" i="1">
                                <a:latin typeface="Cambria Math" charset="0"/>
                              </a:rPr>
                            </m:ctrlPr>
                          </m:accPr>
                          <m:e>
                            <m:r>
                              <a:rPr lang="en-US" altLang="zh-CN" sz="2400" i="1">
                                <a:latin typeface="Cambria Math" panose="02040503050406030204" pitchFamily="18" charset="0"/>
                              </a:rPr>
                              <m:t>h</m:t>
                            </m:r>
                          </m:e>
                        </m:acc>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𝑘</m:t>
                        </m:r>
                      </m:sup>
                    </m:sSubSup>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Aggregation</m:t>
                    </m:r>
                    <m:r>
                      <a:rPr lang="en-US" altLang="zh-CN" sz="2400" b="0" i="0" smtClean="0">
                        <a:latin typeface="Cambria Math" panose="02040503050406030204" pitchFamily="18" charset="0"/>
                      </a:rPr>
                      <m:t>_</m:t>
                    </m:r>
                    <m:r>
                      <m:rPr>
                        <m:sty m:val="p"/>
                      </m:rPr>
                      <a:rPr lang="en-US" altLang="zh-CN" sz="2400" b="0" i="0" smtClean="0">
                        <a:latin typeface="Cambria Math" panose="02040503050406030204" pitchFamily="18" charset="0"/>
                      </a:rPr>
                      <m:t>LSTM</m:t>
                    </m:r>
                    <m:r>
                      <a:rPr lang="en-US" altLang="zh-CN" sz="2400" b="0" i="0" smtClean="0">
                        <a:latin typeface="Cambria Math" panose="02040503050406030204" pitchFamily="18" charset="0"/>
                      </a:rPr>
                      <m:t>(</m:t>
                    </m:r>
                    <m:sSubSup>
                      <m:sSubSupPr>
                        <m:ctrlPr>
                          <a:rPr lang="en-US" altLang="zh-CN" sz="2400" i="1">
                            <a:latin typeface="Cambria Math" charset="0"/>
                          </a:rPr>
                        </m:ctrlPr>
                      </m:sSubSupPr>
                      <m:e>
                        <m:acc>
                          <m:accPr>
                            <m:chr m:val="̂"/>
                            <m:ctrlPr>
                              <a:rPr lang="zh-CN" altLang="en-US" sz="2400" i="1">
                                <a:latin typeface="Cambria Math" charset="0"/>
                              </a:rPr>
                            </m:ctrlPr>
                          </m:accPr>
                          <m:e>
                            <m:r>
                              <a:rPr lang="en-US" altLang="zh-CN" sz="2400" i="1">
                                <a:latin typeface="Cambria Math" panose="02040503050406030204" pitchFamily="18" charset="0"/>
                              </a:rPr>
                              <m:t>h</m:t>
                            </m:r>
                          </m:e>
                        </m:acc>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sup>
                    </m:sSubSup>
                    <m:r>
                      <a:rPr lang="en-US" altLang="zh-CN" sz="2400" b="0" i="0" smtClean="0">
                        <a:latin typeface="Cambria Math" panose="02040503050406030204" pitchFamily="18" charset="0"/>
                      </a:rPr>
                      <m:t>,</m:t>
                    </m:r>
                    <m:sSubSup>
                      <m:sSubSupPr>
                        <m:ctrlPr>
                          <a:rPr lang="en-US" altLang="zh-CN" sz="2400" b="0" i="1" smtClean="0">
                            <a:latin typeface="Cambria Math" charset="0"/>
                          </a:rPr>
                        </m:ctrlPr>
                      </m:sSubSupPr>
                      <m:e>
                        <m:acc>
                          <m:accPr>
                            <m:chr m:val="̂"/>
                            <m:ctrlPr>
                              <a:rPr lang="zh-CN" altLang="en-US" sz="2400" i="1">
                                <a:latin typeface="Cambria Math" charset="0"/>
                              </a:rPr>
                            </m:ctrlPr>
                          </m:accPr>
                          <m:e>
                            <m:r>
                              <a:rPr lang="en-US" altLang="zh-CN" sz="2400" i="1">
                                <a:latin typeface="Cambria Math" panose="02040503050406030204" pitchFamily="18" charset="0"/>
                              </a:rPr>
                              <m:t>𝑋</m:t>
                            </m:r>
                          </m:e>
                        </m:acc>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𝑘</m:t>
                        </m:r>
                      </m:sup>
                    </m:sSubSup>
                    <m:r>
                      <a:rPr lang="en-US" altLang="zh-CN" sz="2400" b="0" i="0" smtClean="0">
                        <a:latin typeface="Cambria Math" panose="02040503050406030204" pitchFamily="18" charset="0"/>
                      </a:rPr>
                      <m:t>)</m:t>
                    </m:r>
                  </m:oMath>
                </a14:m>
                <a:r>
                  <a:rPr lang="en-US" altLang="zh-CN" sz="2400" dirty="0">
                    <a:latin typeface="Segoe UI" panose="020B0502040204020203" pitchFamily="34" charset="0"/>
                    <a:ea typeface="Segoe UI" panose="020B0502040204020203" pitchFamily="34" charset="0"/>
                    <a:cs typeface="Segoe UI" panose="020B0502040204020203" pitchFamily="34" charset="0"/>
                  </a:rPr>
                  <a:t>.</a:t>
                </a:r>
              </a:p>
              <a:p>
                <a:pPr marL="0" indent="0" algn="just">
                  <a:buNone/>
                </a:pPr>
                <a:r>
                  <a:rPr lang="en-US" altLang="zh-CN" sz="2400" dirty="0" smtClean="0">
                    <a:latin typeface="Segoe UI" panose="020B0502040204020203" pitchFamily="34" charset="0"/>
                    <a:ea typeface="Segoe UI" panose="020B0502040204020203" pitchFamily="34" charset="0"/>
                    <a:cs typeface="Segoe UI" panose="020B0502040204020203" pitchFamily="34" charset="0"/>
                  </a:rPr>
                  <a:t>Then </a:t>
                </a:r>
                <a:r>
                  <a:rPr lang="en-US" altLang="zh-CN" sz="2400" dirty="0">
                    <a:latin typeface="Segoe UI" panose="020B0502040204020203" pitchFamily="34" charset="0"/>
                    <a:ea typeface="Segoe UI" panose="020B0502040204020203" pitchFamily="34" charset="0"/>
                    <a:cs typeface="Segoe UI" panose="020B0502040204020203" pitchFamily="34" charset="0"/>
                  </a:rPr>
                  <a:t>we regard the last person’s representation as the group representation:</a:t>
                </a:r>
              </a:p>
              <a:p>
                <a:pPr marL="0" indent="0" algn="ctr">
                  <a:buNone/>
                </a:pPr>
                <a14:m>
                  <m:oMath xmlns:m="http://schemas.openxmlformats.org/officeDocument/2006/math">
                    <m:sSub>
                      <m:sSubPr>
                        <m:ctrlPr>
                          <a:rPr lang="en-US" altLang="zh-CN" sz="2400" i="1" smtClean="0">
                            <a:latin typeface="Cambria Math"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sSubSup>
                      <m:sSubSupPr>
                        <m:ctrlPr>
                          <a:rPr lang="en-US" altLang="zh-CN" sz="2400" i="1">
                            <a:latin typeface="Cambria Math" charset="0"/>
                          </a:rPr>
                        </m:ctrlPr>
                      </m:sSubSupPr>
                      <m:e>
                        <m:acc>
                          <m:accPr>
                            <m:chr m:val="̂"/>
                            <m:ctrlPr>
                              <a:rPr lang="zh-CN" altLang="en-US" sz="2400" i="1">
                                <a:latin typeface="Cambria Math" charset="0"/>
                              </a:rPr>
                            </m:ctrlPr>
                          </m:accPr>
                          <m:e>
                            <m:r>
                              <a:rPr lang="en-US" altLang="zh-CN" sz="2400" i="1">
                                <a:latin typeface="Cambria Math" panose="02040503050406030204" pitchFamily="18" charset="0"/>
                              </a:rPr>
                              <m:t>h</m:t>
                            </m:r>
                          </m:e>
                        </m:acc>
                      </m:e>
                      <m:sub>
                        <m:r>
                          <a:rPr lang="en-US" altLang="zh-CN" sz="2400" i="1">
                            <a:latin typeface="Cambria Math" panose="02040503050406030204" pitchFamily="18" charset="0"/>
                          </a:rPr>
                          <m:t>𝑡</m:t>
                        </m:r>
                      </m:sub>
                      <m:sup>
                        <m:r>
                          <a:rPr lang="en-US" altLang="zh-CN" sz="2400" b="0" i="1" smtClean="0">
                            <a:solidFill>
                              <a:srgbClr val="FF0000"/>
                            </a:solidFill>
                            <a:latin typeface="Cambria Math" panose="02040503050406030204" pitchFamily="18" charset="0"/>
                          </a:rPr>
                          <m:t>𝐾</m:t>
                        </m:r>
                      </m:sup>
                    </m:sSubSup>
                  </m:oMath>
                </a14:m>
                <a:r>
                  <a:rPr lang="en-US" altLang="zh-CN" sz="2400" dirty="0">
                    <a:latin typeface="Segoe UI" panose="020B0502040204020203" pitchFamily="34" charset="0"/>
                    <a:ea typeface="Segoe UI" panose="020B0502040204020203" pitchFamily="34" charset="0"/>
                    <a:cs typeface="Segoe UI" panose="020B0502040204020203" pitchFamily="34" charset="0"/>
                  </a:rPr>
                  <a:t>.</a:t>
                </a:r>
              </a:p>
              <a:p>
                <a:pPr marL="0" indent="0" algn="just">
                  <a:buNone/>
                </a:pPr>
                <a:r>
                  <a:rPr lang="en-US" altLang="zh-CN" sz="2400" dirty="0">
                    <a:latin typeface="Segoe UI" panose="020B0502040204020203" pitchFamily="34" charset="0"/>
                    <a:ea typeface="Segoe UI" panose="020B0502040204020203" pitchFamily="34" charset="0"/>
                    <a:cs typeface="Segoe UI" panose="020B0502040204020203" pitchFamily="34" charset="0"/>
                  </a:rPr>
                  <a:t>Finally, we feed the group representation at each time step into a </a:t>
                </a:r>
                <a:r>
                  <a:rPr lang="en-US" altLang="zh-CN" sz="2400" dirty="0" err="1">
                    <a:latin typeface="Segoe UI" panose="020B0502040204020203" pitchFamily="34" charset="0"/>
                    <a:ea typeface="Segoe UI" panose="020B0502040204020203" pitchFamily="34" charset="0"/>
                    <a:cs typeface="Segoe UI" panose="020B0502040204020203" pitchFamily="34" charset="0"/>
                  </a:rPr>
                  <a:t>softmax</a:t>
                </a:r>
                <a:r>
                  <a:rPr lang="en-US" altLang="zh-CN" sz="2400" dirty="0">
                    <a:latin typeface="Segoe UI" panose="020B0502040204020203" pitchFamily="34" charset="0"/>
                    <a:ea typeface="Segoe UI" panose="020B0502040204020203" pitchFamily="34" charset="0"/>
                    <a:cs typeface="Segoe UI" panose="020B0502040204020203" pitchFamily="34" charset="0"/>
                  </a:rPr>
                  <a:t> </a:t>
                </a:r>
                <a:r>
                  <a:rPr lang="en-US" altLang="zh-CN" sz="2400" dirty="0" smtClean="0">
                    <a:latin typeface="Segoe UI" panose="020B0502040204020203" pitchFamily="34" charset="0"/>
                    <a:ea typeface="Segoe UI" panose="020B0502040204020203" pitchFamily="34" charset="0"/>
                    <a:cs typeface="Segoe UI" panose="020B0502040204020203" pitchFamily="34" charset="0"/>
                  </a:rPr>
                  <a:t>layer.</a:t>
                </a:r>
                <a:endParaRPr lang="zh-CN" altLang="en-US" sz="2400" dirty="0">
                  <a:latin typeface="Segoe UI" panose="020B0502040204020203" pitchFamily="34" charset="0"/>
                  <a:cs typeface="Segoe UI" panose="020B0502040204020203" pitchFamily="34"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989202" y="1825625"/>
                <a:ext cx="6364597" cy="4351338"/>
              </a:xfrm>
              <a:blipFill>
                <a:blip r:embed="rId3"/>
                <a:stretch>
                  <a:fillRect l="-1437" t="-2101" r="-1533" b="-1821"/>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fld id="{565CE74E-AB26-4998-AD42-012C4C1AD076}" type="slidenum">
              <a:rPr lang="zh-CN" altLang="en-US" smtClean="0"/>
              <a:t>15</a:t>
            </a:fld>
            <a:endParaRPr lang="zh-CN" altLang="en-US" dirty="0"/>
          </a:p>
        </p:txBody>
      </p:sp>
      <p:pic>
        <p:nvPicPr>
          <p:cNvPr id="6" name="图片 5">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40003" y="5940000"/>
            <a:ext cx="596978" cy="468000"/>
          </a:xfrm>
          <a:prstGeom prst="rect">
            <a:avLst/>
          </a:prstGeom>
        </p:spPr>
      </p:pic>
      <p:pic>
        <p:nvPicPr>
          <p:cNvPr id="7" name="图片 6"/>
          <p:cNvPicPr>
            <a:picLocks noChangeAspect="1"/>
          </p:cNvPicPr>
          <p:nvPr/>
        </p:nvPicPr>
        <p:blipFill>
          <a:blip r:embed="rId6"/>
          <a:stretch>
            <a:fillRect/>
          </a:stretch>
        </p:blipFill>
        <p:spPr>
          <a:xfrm>
            <a:off x="1101992" y="2024811"/>
            <a:ext cx="3137493" cy="3136861"/>
          </a:xfrm>
          <a:prstGeom prst="rect">
            <a:avLst/>
          </a:prstGeom>
        </p:spPr>
      </p:pic>
      <p:sp>
        <p:nvSpPr>
          <p:cNvPr id="8" name="矩形 7"/>
          <p:cNvSpPr/>
          <p:nvPr/>
        </p:nvSpPr>
        <p:spPr>
          <a:xfrm>
            <a:off x="1101992" y="5161672"/>
            <a:ext cx="2841483" cy="369332"/>
          </a:xfrm>
          <a:prstGeom prst="rect">
            <a:avLst/>
          </a:prstGeom>
        </p:spPr>
        <p:txBody>
          <a:bodyPr wrap="none">
            <a:spAutoFit/>
          </a:bodyPr>
          <a:lstStyle/>
          <a:p>
            <a:r>
              <a:rPr lang="en-US" altLang="zh-CN" b="1" dirty="0"/>
              <a:t>Aggregation LSTM (in black)</a:t>
            </a:r>
            <a:endParaRPr lang="zh-CN" altLang="en-US" b="1" dirty="0"/>
          </a:p>
        </p:txBody>
      </p:sp>
      <p:cxnSp>
        <p:nvCxnSpPr>
          <p:cNvPr id="10" name="直接连接符 9"/>
          <p:cNvCxnSpPr/>
          <p:nvPr/>
        </p:nvCxnSpPr>
        <p:spPr>
          <a:xfrm>
            <a:off x="4415256" y="1432560"/>
            <a:ext cx="0" cy="5073387"/>
          </a:xfrm>
          <a:prstGeom prst="line">
            <a:avLst/>
          </a:prstGeom>
          <a:ln w="3175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3287" y="1998340"/>
            <a:ext cx="7426036" cy="919401"/>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Text Box 5"/>
          <p:cNvSpPr txBox="1">
            <a:spLocks noChangeArrowheads="1"/>
          </p:cNvSpPr>
          <p:nvPr/>
        </p:nvSpPr>
        <p:spPr bwMode="auto">
          <a:xfrm>
            <a:off x="3287" y="2066443"/>
            <a:ext cx="6982691" cy="783193"/>
          </a:xfrm>
          <a:prstGeom prst="round2DiagRect">
            <a:avLst/>
          </a:prstGeom>
          <a:noFill/>
          <a:ln w="19050">
            <a:solidFill>
              <a:schemeClr val="bg1"/>
            </a:solidFill>
          </a:ln>
          <a:effectLst>
            <a:softEdge rad="63500"/>
          </a:effectLst>
        </p:spPr>
        <p:style>
          <a:lnRef idx="2">
            <a:schemeClr val="accent1"/>
          </a:lnRef>
          <a:fillRef idx="1">
            <a:schemeClr val="lt1"/>
          </a:fillRef>
          <a:effectRef idx="0">
            <a:schemeClr val="accent1"/>
          </a:effectRef>
          <a:fontRef idx="minor">
            <a:schemeClr val="dk1"/>
          </a:fontRef>
        </p:style>
        <p:txBody>
          <a:bodyPr wrap="square">
            <a:spAutoFit/>
          </a:bodyPr>
          <a:lstStyle/>
          <a:p>
            <a:pPr lvl="0" algn="ctr" fontAlgn="base">
              <a:spcBef>
                <a:spcPct val="0"/>
              </a:spcBef>
              <a:spcAft>
                <a:spcPct val="0"/>
              </a:spcAft>
            </a:pPr>
            <a:r>
              <a:rPr lang="en-US" altLang="zh-CN" sz="4000" b="1" dirty="0">
                <a:solidFill>
                  <a:prstClr val="white"/>
                </a:solidFill>
                <a:latin typeface="Segoe UI" panose="020B0502040204020203" pitchFamily="34" charset="0"/>
                <a:ea typeface="微软雅黑" panose="020B0503020204020204" pitchFamily="34" charset="-122"/>
                <a:cs typeface="Segoe UI" panose="020B0502040204020203" pitchFamily="34" charset="0"/>
              </a:rPr>
              <a:t>Experiments</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t>16</a:t>
            </a:fld>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Datasets: Volleyball Dataset (VD)</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17</a:t>
            </a:fld>
            <a:endParaRPr lang="zh-CN" altLang="en-US"/>
          </a:p>
        </p:txBody>
      </p:sp>
      <p:sp>
        <p:nvSpPr>
          <p:cNvPr id="8" name="Google Shape;251;p25"/>
          <p:cNvSpPr txBox="1"/>
          <p:nvPr/>
        </p:nvSpPr>
        <p:spPr>
          <a:xfrm>
            <a:off x="838200" y="1690688"/>
            <a:ext cx="10346200" cy="4625700"/>
          </a:xfrm>
          <a:prstGeom prst="rect">
            <a:avLst/>
          </a:prstGeom>
        </p:spPr>
        <p:txBody>
          <a:bodyPr spcFirstLastPara="1" vert="horz" wrap="square" lIns="54850" tIns="91425"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spcBef>
                <a:spcPts val="0"/>
              </a:spcBef>
              <a:buSzPts val="2400"/>
              <a:buFont typeface="Arial" panose="020B0604020202020204" pitchFamily="34" charset="0"/>
              <a:buChar char="◼"/>
            </a:pPr>
            <a:r>
              <a:rPr lang="en-US" sz="2400" dirty="0">
                <a:latin typeface="Arial" panose="020B0604020202020204"/>
                <a:ea typeface="Arial" panose="020B0604020202020204"/>
                <a:cs typeface="Arial" panose="020B0604020202020204"/>
                <a:sym typeface="Arial" panose="020B0604020202020204"/>
              </a:rPr>
              <a:t>4830 annotated frames from 55 YouTube videos.</a:t>
            </a:r>
            <a:endParaRPr lang="en-US" sz="1400" dirty="0">
              <a:latin typeface="Arial" panose="020B0604020202020204"/>
              <a:ea typeface="Arial" panose="020B0604020202020204"/>
              <a:cs typeface="Arial" panose="020B0604020202020204"/>
              <a:sym typeface="Arial" panose="020B0604020202020204"/>
            </a:endParaRPr>
          </a:p>
          <a:p>
            <a:pPr marL="457200" indent="-381000">
              <a:spcBef>
                <a:spcPts val="0"/>
              </a:spcBef>
              <a:buSzPts val="2400"/>
              <a:buFont typeface="Arial" panose="020B0604020202020204" pitchFamily="34" charset="0"/>
              <a:buChar char="◼"/>
            </a:pPr>
            <a:r>
              <a:rPr lang="en-US" altLang="zh-CN" sz="2400" dirty="0">
                <a:latin typeface="Arial" panose="020B0604020202020204"/>
                <a:ea typeface="Arial" panose="020B0604020202020204"/>
                <a:cs typeface="Arial" panose="020B0604020202020204"/>
                <a:sym typeface="Arial" panose="020B0604020202020204"/>
              </a:rPr>
              <a:t>9 action labels (person level), and 8 activity labels (group level).</a:t>
            </a:r>
            <a:endParaRPr lang="en-US" altLang="zh-CN" sz="2400" dirty="0"/>
          </a:p>
        </p:txBody>
      </p:sp>
      <p:pic>
        <p:nvPicPr>
          <p:cNvPr id="10" name="Google Shape;253;p25"/>
          <p:cNvPicPr preferRelativeResize="0">
            <a:picLocks noChangeAspect="1"/>
          </p:cNvPicPr>
          <p:nvPr/>
        </p:nvPicPr>
        <p:blipFill rotWithShape="1">
          <a:blip r:embed="rId3"/>
          <a:srcRect t="51354" r="-60" b="13710"/>
          <a:stretch>
            <a:fillRect/>
          </a:stretch>
        </p:blipFill>
        <p:spPr>
          <a:xfrm>
            <a:off x="6539557" y="3301789"/>
            <a:ext cx="4869300" cy="1325563"/>
          </a:xfrm>
          <a:prstGeom prst="rect">
            <a:avLst/>
          </a:prstGeom>
          <a:noFill/>
          <a:ln>
            <a:noFill/>
          </a:ln>
        </p:spPr>
      </p:pic>
      <p:pic>
        <p:nvPicPr>
          <p:cNvPr id="11" name="Google Shape;254;p25"/>
          <p:cNvPicPr preferRelativeResize="0">
            <a:picLocks noChangeAspect="1"/>
          </p:cNvPicPr>
          <p:nvPr/>
        </p:nvPicPr>
        <p:blipFill rotWithShape="1">
          <a:blip r:embed="rId4"/>
          <a:srcRect l="781" t="31248" r="306" b="11001"/>
          <a:stretch>
            <a:fillRect/>
          </a:stretch>
        </p:blipFill>
        <p:spPr>
          <a:xfrm>
            <a:off x="1007599" y="2892897"/>
            <a:ext cx="5307502" cy="2049484"/>
          </a:xfrm>
          <a:prstGeom prst="rect">
            <a:avLst/>
          </a:prstGeom>
          <a:noFill/>
          <a:ln>
            <a:noFill/>
          </a:ln>
        </p:spPr>
      </p:pic>
      <p:sp>
        <p:nvSpPr>
          <p:cNvPr id="6" name="矩形 5"/>
          <p:cNvSpPr/>
          <p:nvPr/>
        </p:nvSpPr>
        <p:spPr>
          <a:xfrm>
            <a:off x="838201" y="5832583"/>
            <a:ext cx="10570656" cy="338554"/>
          </a:xfrm>
          <a:prstGeom prst="rect">
            <a:avLst/>
          </a:prstGeom>
        </p:spPr>
        <p:txBody>
          <a:bodyPr wrap="square">
            <a:spAutoFit/>
          </a:bodyPr>
          <a:lstStyle/>
          <a:p>
            <a:r>
              <a:rPr lang="en-US" altLang="zh-CN" sz="1600" dirty="0" err="1" smtClean="0">
                <a:latin typeface="Segoe UI" panose="020B0502040204020203" pitchFamily="34" charset="0"/>
                <a:cs typeface="Segoe UI" panose="020B0502040204020203" pitchFamily="34" charset="0"/>
              </a:rPr>
              <a:t>Moustafa</a:t>
            </a:r>
            <a:r>
              <a:rPr lang="en-US" altLang="zh-CN" sz="1600" dirty="0" smtClean="0">
                <a:latin typeface="Segoe UI" panose="020B0502040204020203" pitchFamily="34" charset="0"/>
                <a:cs typeface="Segoe UI" panose="020B0502040204020203" pitchFamily="34" charset="0"/>
              </a:rPr>
              <a:t> </a:t>
            </a:r>
            <a:r>
              <a:rPr lang="en-US" altLang="zh-CN" sz="1600" dirty="0">
                <a:latin typeface="Segoe UI" panose="020B0502040204020203" pitchFamily="34" charset="0"/>
                <a:cs typeface="Segoe UI" panose="020B0502040204020203" pitchFamily="34" charset="0"/>
              </a:rPr>
              <a:t>Ibrahim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2016. A Hierarchical Deep Temporal Model for Group Activity Recognition. In CVPR.</a:t>
            </a:r>
            <a:endParaRPr lang="zh-CN" altLang="en-US" sz="4400" dirty="0">
              <a:latin typeface="Segoe UI" panose="020B0502040204020203" pitchFamily="34" charset="0"/>
              <a:cs typeface="Segoe UI" panose="020B0502040204020203" pitchFamily="34" charset="0"/>
            </a:endParaRPr>
          </a:p>
        </p:txBody>
      </p:sp>
      <p:sp>
        <p:nvSpPr>
          <p:cNvPr id="12" name="文本框 11"/>
          <p:cNvSpPr txBox="1"/>
          <p:nvPr/>
        </p:nvSpPr>
        <p:spPr>
          <a:xfrm>
            <a:off x="930900" y="5087632"/>
            <a:ext cx="5165099" cy="338554"/>
          </a:xfrm>
          <a:prstGeom prst="rect">
            <a:avLst/>
          </a:prstGeom>
          <a:noFill/>
        </p:spPr>
        <p:txBody>
          <a:bodyPr wrap="square" rtlCol="0">
            <a:spAutoFit/>
          </a:bodyPr>
          <a:lstStyle/>
          <a:p>
            <a:pPr algn="ctr"/>
            <a:r>
              <a:rPr lang="en-US" altLang="zh-CN" sz="1600" dirty="0">
                <a:latin typeface="Segoe UI" panose="020B0502040204020203" pitchFamily="34" charset="0"/>
                <a:cs typeface="Segoe UI" panose="020B0502040204020203" pitchFamily="34" charset="0"/>
              </a:rPr>
              <a:t>(a) Action labels</a:t>
            </a:r>
            <a:endParaRPr lang="zh-CN" altLang="en-US" sz="1600" dirty="0">
              <a:latin typeface="Segoe UI" panose="020B0502040204020203" pitchFamily="34" charset="0"/>
              <a:cs typeface="Segoe UI" panose="020B0502040204020203" pitchFamily="34" charset="0"/>
            </a:endParaRPr>
          </a:p>
        </p:txBody>
      </p:sp>
      <p:sp>
        <p:nvSpPr>
          <p:cNvPr id="13" name="文本框 12"/>
          <p:cNvSpPr txBox="1"/>
          <p:nvPr/>
        </p:nvSpPr>
        <p:spPr>
          <a:xfrm>
            <a:off x="6539558" y="5087632"/>
            <a:ext cx="4869300" cy="338554"/>
          </a:xfrm>
          <a:prstGeom prst="rect">
            <a:avLst/>
          </a:prstGeom>
          <a:noFill/>
        </p:spPr>
        <p:txBody>
          <a:bodyPr wrap="square" rtlCol="0">
            <a:spAutoFit/>
          </a:bodyPr>
          <a:lstStyle/>
          <a:p>
            <a:pPr algn="ctr"/>
            <a:r>
              <a:rPr lang="en-US" altLang="zh-CN" sz="1600" dirty="0">
                <a:latin typeface="Segoe UI" panose="020B0502040204020203" pitchFamily="34" charset="0"/>
                <a:cs typeface="Segoe UI" panose="020B0502040204020203" pitchFamily="34" charset="0"/>
              </a:rPr>
              <a:t>(b) Activity labels (</a:t>
            </a:r>
            <a:r>
              <a:rPr lang="en-US" altLang="zh-CN" sz="1600" dirty="0">
                <a:solidFill>
                  <a:srgbClr val="FF0000"/>
                </a:solidFill>
                <a:latin typeface="Segoe UI" panose="020B0502040204020203" pitchFamily="34" charset="0"/>
                <a:cs typeface="Segoe UI" panose="020B0502040204020203" pitchFamily="34" charset="0"/>
              </a:rPr>
              <a:t>left/right team variants</a:t>
            </a: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Datasets: Collective Activity Dataset (CAD)</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18</a:t>
            </a:fld>
            <a:endParaRPr lang="zh-CN" altLang="en-US" dirty="0"/>
          </a:p>
        </p:txBody>
      </p:sp>
      <p:sp>
        <p:nvSpPr>
          <p:cNvPr id="8" name="Google Shape;251;p25"/>
          <p:cNvSpPr txBox="1"/>
          <p:nvPr/>
        </p:nvSpPr>
        <p:spPr>
          <a:xfrm>
            <a:off x="838200" y="1690688"/>
            <a:ext cx="10346200" cy="4625700"/>
          </a:xfrm>
          <a:prstGeom prst="rect">
            <a:avLst/>
          </a:prstGeom>
        </p:spPr>
        <p:txBody>
          <a:bodyPr spcFirstLastPara="1" vert="horz" wrap="square" lIns="54850" tIns="91425"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spcBef>
                <a:spcPts val="0"/>
              </a:spcBef>
              <a:buSzPts val="2400"/>
              <a:buFont typeface="Arial" panose="020B0604020202020204" pitchFamily="34" charset="0"/>
              <a:buChar char="◼"/>
            </a:pPr>
            <a:r>
              <a:rPr lang="en-US" sz="2400" dirty="0">
                <a:latin typeface="Arial" panose="020B0604020202020204"/>
                <a:ea typeface="Arial" panose="020B0604020202020204"/>
                <a:cs typeface="Arial" panose="020B0604020202020204"/>
                <a:sym typeface="Arial" panose="020B0604020202020204"/>
              </a:rPr>
              <a:t>44 video clips collected by a low resolution hand-held camera.</a:t>
            </a:r>
            <a:endParaRPr lang="en-US" sz="1400" dirty="0">
              <a:latin typeface="Arial" panose="020B0604020202020204"/>
              <a:ea typeface="Arial" panose="020B0604020202020204"/>
              <a:cs typeface="Arial" panose="020B0604020202020204"/>
              <a:sym typeface="Arial" panose="020B0604020202020204"/>
            </a:endParaRPr>
          </a:p>
          <a:p>
            <a:pPr marL="457200" indent="-381000">
              <a:spcBef>
                <a:spcPts val="0"/>
              </a:spcBef>
              <a:buSzPts val="2400"/>
              <a:buFont typeface="Arial" panose="020B0604020202020204" pitchFamily="34" charset="0"/>
              <a:buChar char="◼"/>
            </a:pPr>
            <a:r>
              <a:rPr lang="en-US" altLang="zh-CN" sz="2400" dirty="0">
                <a:latin typeface="Arial" panose="020B0604020202020204"/>
                <a:ea typeface="Arial" panose="020B0604020202020204"/>
                <a:cs typeface="Arial" panose="020B0604020202020204"/>
                <a:sym typeface="Arial" panose="020B0604020202020204"/>
              </a:rPr>
              <a:t>5 action labels (person level), and 5 activity labels (group level).</a:t>
            </a:r>
            <a:endParaRPr lang="en-US" altLang="zh-CN" sz="2400" dirty="0"/>
          </a:p>
        </p:txBody>
      </p:sp>
      <p:pic>
        <p:nvPicPr>
          <p:cNvPr id="5" name="图片 4"/>
          <p:cNvPicPr>
            <a:picLocks noChangeAspect="1"/>
          </p:cNvPicPr>
          <p:nvPr/>
        </p:nvPicPr>
        <p:blipFill>
          <a:blip r:embed="rId3"/>
          <a:stretch>
            <a:fillRect/>
          </a:stretch>
        </p:blipFill>
        <p:spPr>
          <a:xfrm>
            <a:off x="5291640" y="2622818"/>
            <a:ext cx="5182465" cy="2745877"/>
          </a:xfrm>
          <a:prstGeom prst="rect">
            <a:avLst/>
          </a:prstGeom>
        </p:spPr>
      </p:pic>
      <p:grpSp>
        <p:nvGrpSpPr>
          <p:cNvPr id="22" name="组合 21"/>
          <p:cNvGrpSpPr/>
          <p:nvPr/>
        </p:nvGrpSpPr>
        <p:grpSpPr>
          <a:xfrm>
            <a:off x="1060331" y="2622818"/>
            <a:ext cx="2996389" cy="2744570"/>
            <a:chOff x="1060331" y="2622818"/>
            <a:chExt cx="2996389" cy="2744570"/>
          </a:xfrm>
        </p:grpSpPr>
        <p:pic>
          <p:nvPicPr>
            <p:cNvPr id="6" name="图片 5"/>
            <p:cNvPicPr>
              <a:picLocks noChangeAspect="1"/>
            </p:cNvPicPr>
            <p:nvPr/>
          </p:nvPicPr>
          <p:blipFill>
            <a:blip r:embed="rId4"/>
            <a:stretch>
              <a:fillRect/>
            </a:stretch>
          </p:blipFill>
          <p:spPr>
            <a:xfrm>
              <a:off x="1173833" y="2898907"/>
              <a:ext cx="419136" cy="998307"/>
            </a:xfrm>
            <a:prstGeom prst="rect">
              <a:avLst/>
            </a:prstGeom>
          </p:spPr>
        </p:pic>
        <p:pic>
          <p:nvPicPr>
            <p:cNvPr id="7" name="图片 6"/>
            <p:cNvPicPr>
              <a:picLocks noChangeAspect="1"/>
            </p:cNvPicPr>
            <p:nvPr/>
          </p:nvPicPr>
          <p:blipFill>
            <a:blip r:embed="rId5"/>
            <a:stretch>
              <a:fillRect/>
            </a:stretch>
          </p:blipFill>
          <p:spPr>
            <a:xfrm>
              <a:off x="2455382" y="2898907"/>
              <a:ext cx="335969" cy="998307"/>
            </a:xfrm>
            <a:prstGeom prst="rect">
              <a:avLst/>
            </a:prstGeom>
          </p:spPr>
        </p:pic>
        <p:pic>
          <p:nvPicPr>
            <p:cNvPr id="9" name="图片 8"/>
            <p:cNvPicPr>
              <a:picLocks noChangeAspect="1"/>
            </p:cNvPicPr>
            <p:nvPr/>
          </p:nvPicPr>
          <p:blipFill>
            <a:blip r:embed="rId6"/>
            <a:stretch>
              <a:fillRect/>
            </a:stretch>
          </p:blipFill>
          <p:spPr>
            <a:xfrm>
              <a:off x="3524082" y="2898907"/>
              <a:ext cx="403727" cy="998307"/>
            </a:xfrm>
            <a:prstGeom prst="rect">
              <a:avLst/>
            </a:prstGeom>
          </p:spPr>
        </p:pic>
        <p:pic>
          <p:nvPicPr>
            <p:cNvPr id="12" name="图片 11"/>
            <p:cNvPicPr>
              <a:picLocks noChangeAspect="1"/>
            </p:cNvPicPr>
            <p:nvPr/>
          </p:nvPicPr>
          <p:blipFill>
            <a:blip r:embed="rId7"/>
            <a:stretch>
              <a:fillRect/>
            </a:stretch>
          </p:blipFill>
          <p:spPr>
            <a:xfrm>
              <a:off x="1717895" y="4335093"/>
              <a:ext cx="408617" cy="1032295"/>
            </a:xfrm>
            <a:prstGeom prst="rect">
              <a:avLst/>
            </a:prstGeom>
          </p:spPr>
        </p:pic>
        <p:pic>
          <p:nvPicPr>
            <p:cNvPr id="13" name="图片 12"/>
            <p:cNvPicPr>
              <a:picLocks noChangeAspect="1"/>
            </p:cNvPicPr>
            <p:nvPr/>
          </p:nvPicPr>
          <p:blipFill>
            <a:blip r:embed="rId8"/>
            <a:stretch>
              <a:fillRect/>
            </a:stretch>
          </p:blipFill>
          <p:spPr>
            <a:xfrm>
              <a:off x="2995629" y="4335093"/>
              <a:ext cx="482552" cy="1032295"/>
            </a:xfrm>
            <a:prstGeom prst="rect">
              <a:avLst/>
            </a:prstGeom>
          </p:spPr>
        </p:pic>
        <p:sp>
          <p:nvSpPr>
            <p:cNvPr id="14" name="文本框 13"/>
            <p:cNvSpPr txBox="1"/>
            <p:nvPr/>
          </p:nvSpPr>
          <p:spPr>
            <a:xfrm>
              <a:off x="1060331" y="2622818"/>
              <a:ext cx="646140" cy="230832"/>
            </a:xfrm>
            <a:prstGeom prst="rect">
              <a:avLst/>
            </a:prstGeom>
            <a:solidFill>
              <a:schemeClr val="tx1"/>
            </a:solidFill>
          </p:spPr>
          <p:txBody>
            <a:bodyPr wrap="square" rtlCol="0">
              <a:spAutoFit/>
            </a:bodyPr>
            <a:lstStyle/>
            <a:p>
              <a:r>
                <a:rPr lang="en-US" altLang="zh-CN" sz="900" b="1" dirty="0">
                  <a:solidFill>
                    <a:schemeClr val="bg1"/>
                  </a:solidFill>
                  <a:latin typeface="Segoe UI" panose="020B0502040204020203" pitchFamily="34" charset="0"/>
                  <a:cs typeface="Segoe UI" panose="020B0502040204020203" pitchFamily="34" charset="0"/>
                </a:rPr>
                <a:t>Crossing</a:t>
              </a:r>
              <a:endParaRPr lang="zh-CN" altLang="en-US" sz="900" b="1" dirty="0">
                <a:solidFill>
                  <a:schemeClr val="bg1"/>
                </a:solidFill>
                <a:latin typeface="Segoe UI" panose="020B0502040204020203" pitchFamily="34" charset="0"/>
                <a:cs typeface="Segoe UI" panose="020B0502040204020203" pitchFamily="34" charset="0"/>
              </a:endParaRPr>
            </a:p>
          </p:txBody>
        </p:sp>
        <p:sp>
          <p:nvSpPr>
            <p:cNvPr id="15" name="文本框 14"/>
            <p:cNvSpPr txBox="1"/>
            <p:nvPr/>
          </p:nvSpPr>
          <p:spPr>
            <a:xfrm>
              <a:off x="2345643" y="2622818"/>
              <a:ext cx="585896" cy="230832"/>
            </a:xfrm>
            <a:prstGeom prst="rect">
              <a:avLst/>
            </a:prstGeom>
            <a:solidFill>
              <a:schemeClr val="tx1"/>
            </a:solidFill>
            <a:ln>
              <a:solidFill>
                <a:schemeClr val="tx1"/>
              </a:solidFill>
            </a:ln>
          </p:spPr>
          <p:txBody>
            <a:bodyPr wrap="square" rtlCol="0">
              <a:spAutoFit/>
            </a:bodyPr>
            <a:lstStyle/>
            <a:p>
              <a:r>
                <a:rPr lang="en-US" altLang="zh-CN" sz="900" b="1" dirty="0">
                  <a:solidFill>
                    <a:schemeClr val="bg1"/>
                  </a:solidFill>
                </a:rPr>
                <a:t>Waiting</a:t>
              </a:r>
              <a:endParaRPr lang="zh-CN" altLang="en-US" sz="900" b="1" dirty="0">
                <a:solidFill>
                  <a:schemeClr val="bg1"/>
                </a:solidFill>
              </a:endParaRPr>
            </a:p>
          </p:txBody>
        </p:sp>
        <p:sp>
          <p:nvSpPr>
            <p:cNvPr id="16" name="文本框 15"/>
            <p:cNvSpPr txBox="1"/>
            <p:nvPr/>
          </p:nvSpPr>
          <p:spPr>
            <a:xfrm>
              <a:off x="3410580" y="2622818"/>
              <a:ext cx="646140" cy="230832"/>
            </a:xfrm>
            <a:prstGeom prst="rect">
              <a:avLst/>
            </a:prstGeom>
            <a:solidFill>
              <a:schemeClr val="tx1"/>
            </a:solidFill>
            <a:ln>
              <a:solidFill>
                <a:schemeClr val="tx1"/>
              </a:solidFill>
            </a:ln>
          </p:spPr>
          <p:txBody>
            <a:bodyPr wrap="square" rtlCol="0">
              <a:spAutoFit/>
            </a:bodyPr>
            <a:lstStyle/>
            <a:p>
              <a:r>
                <a:rPr lang="en-US" altLang="zh-CN" sz="900" b="1" dirty="0">
                  <a:solidFill>
                    <a:schemeClr val="bg1"/>
                  </a:solidFill>
                </a:rPr>
                <a:t>Queueing</a:t>
              </a:r>
              <a:endParaRPr lang="zh-CN" altLang="en-US" sz="900" b="1" dirty="0">
                <a:solidFill>
                  <a:schemeClr val="bg1"/>
                </a:solidFill>
              </a:endParaRPr>
            </a:p>
          </p:txBody>
        </p:sp>
        <p:sp>
          <p:nvSpPr>
            <p:cNvPr id="17" name="文本框 16"/>
            <p:cNvSpPr txBox="1"/>
            <p:nvPr/>
          </p:nvSpPr>
          <p:spPr>
            <a:xfrm>
              <a:off x="1642136" y="4066010"/>
              <a:ext cx="585896" cy="230832"/>
            </a:xfrm>
            <a:prstGeom prst="rect">
              <a:avLst/>
            </a:prstGeom>
            <a:solidFill>
              <a:schemeClr val="tx1"/>
            </a:solidFill>
            <a:ln>
              <a:solidFill>
                <a:schemeClr val="tx1"/>
              </a:solidFill>
            </a:ln>
          </p:spPr>
          <p:txBody>
            <a:bodyPr wrap="square" rtlCol="0">
              <a:spAutoFit/>
            </a:bodyPr>
            <a:lstStyle/>
            <a:p>
              <a:r>
                <a:rPr lang="en-US" altLang="zh-CN" sz="900" b="1" dirty="0">
                  <a:solidFill>
                    <a:schemeClr val="bg1"/>
                  </a:solidFill>
                </a:rPr>
                <a:t>Walking</a:t>
              </a:r>
              <a:endParaRPr lang="zh-CN" altLang="en-US" sz="900" b="1" dirty="0">
                <a:solidFill>
                  <a:schemeClr val="bg1"/>
                </a:solidFill>
              </a:endParaRPr>
            </a:p>
          </p:txBody>
        </p:sp>
        <p:sp>
          <p:nvSpPr>
            <p:cNvPr id="18" name="文本框 17"/>
            <p:cNvSpPr txBox="1"/>
            <p:nvPr/>
          </p:nvSpPr>
          <p:spPr>
            <a:xfrm>
              <a:off x="2939992" y="4066010"/>
              <a:ext cx="585896" cy="230832"/>
            </a:xfrm>
            <a:prstGeom prst="rect">
              <a:avLst/>
            </a:prstGeom>
            <a:solidFill>
              <a:schemeClr val="tx1"/>
            </a:solidFill>
            <a:ln>
              <a:solidFill>
                <a:schemeClr val="tx1"/>
              </a:solidFill>
            </a:ln>
          </p:spPr>
          <p:txBody>
            <a:bodyPr wrap="square" rtlCol="0">
              <a:spAutoFit/>
            </a:bodyPr>
            <a:lstStyle/>
            <a:p>
              <a:r>
                <a:rPr lang="en-US" altLang="zh-CN" sz="900" b="1" dirty="0">
                  <a:solidFill>
                    <a:schemeClr val="bg1"/>
                  </a:solidFill>
                </a:rPr>
                <a:t>Talking</a:t>
              </a:r>
              <a:endParaRPr lang="zh-CN" altLang="en-US" sz="900" b="1" dirty="0">
                <a:solidFill>
                  <a:schemeClr val="bg1"/>
                </a:solidFill>
              </a:endParaRPr>
            </a:p>
          </p:txBody>
        </p:sp>
      </p:grpSp>
      <p:sp>
        <p:nvSpPr>
          <p:cNvPr id="19" name="文本框 18"/>
          <p:cNvSpPr txBox="1"/>
          <p:nvPr/>
        </p:nvSpPr>
        <p:spPr>
          <a:xfrm>
            <a:off x="1060332" y="5396852"/>
            <a:ext cx="2996388" cy="369332"/>
          </a:xfrm>
          <a:prstGeom prst="rect">
            <a:avLst/>
          </a:prstGeom>
          <a:noFill/>
        </p:spPr>
        <p:txBody>
          <a:bodyPr wrap="square" rtlCol="0">
            <a:spAutoFit/>
          </a:bodyPr>
          <a:lstStyle/>
          <a:p>
            <a:pPr algn="ctr"/>
            <a:r>
              <a:rPr lang="en-US" altLang="zh-CN" dirty="0"/>
              <a:t>(a) Action labels</a:t>
            </a:r>
            <a:endParaRPr lang="zh-CN" altLang="en-US" dirty="0"/>
          </a:p>
        </p:txBody>
      </p:sp>
      <p:sp>
        <p:nvSpPr>
          <p:cNvPr id="20" name="文本框 19"/>
          <p:cNvSpPr txBox="1"/>
          <p:nvPr/>
        </p:nvSpPr>
        <p:spPr>
          <a:xfrm>
            <a:off x="5291640" y="5396852"/>
            <a:ext cx="5182465" cy="369332"/>
          </a:xfrm>
          <a:prstGeom prst="rect">
            <a:avLst/>
          </a:prstGeom>
          <a:noFill/>
        </p:spPr>
        <p:txBody>
          <a:bodyPr wrap="square" rtlCol="0">
            <a:spAutoFit/>
          </a:bodyPr>
          <a:lstStyle/>
          <a:p>
            <a:pPr algn="ctr"/>
            <a:r>
              <a:rPr lang="en-US" altLang="zh-CN" dirty="0"/>
              <a:t>(b) Activity labels</a:t>
            </a:r>
            <a:endParaRPr lang="zh-CN" altLang="en-US" dirty="0"/>
          </a:p>
        </p:txBody>
      </p:sp>
      <p:sp>
        <p:nvSpPr>
          <p:cNvPr id="21" name="矩形 20"/>
          <p:cNvSpPr/>
          <p:nvPr/>
        </p:nvSpPr>
        <p:spPr>
          <a:xfrm>
            <a:off x="838200" y="5726100"/>
            <a:ext cx="10515599" cy="584775"/>
          </a:xfrm>
          <a:prstGeom prst="rect">
            <a:avLst/>
          </a:prstGeom>
        </p:spPr>
        <p:txBody>
          <a:bodyPr wrap="square">
            <a:spAutoFit/>
          </a:bodyPr>
          <a:lstStyle/>
          <a:p>
            <a:r>
              <a:rPr lang="en-US" altLang="zh-CN" sz="1600" dirty="0" err="1" smtClean="0">
                <a:latin typeface="Segoe UI" panose="020B0502040204020203" pitchFamily="34" charset="0"/>
                <a:cs typeface="Segoe UI" panose="020B0502040204020203" pitchFamily="34" charset="0"/>
              </a:rPr>
              <a:t>Wongun</a:t>
            </a:r>
            <a:r>
              <a:rPr lang="en-US" altLang="zh-CN" sz="1600" dirty="0" smtClean="0">
                <a:latin typeface="Segoe UI" panose="020B0502040204020203" pitchFamily="34" charset="0"/>
                <a:cs typeface="Segoe UI" panose="020B0502040204020203" pitchFamily="34" charset="0"/>
              </a:rPr>
              <a:t> Choi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2009. What are they doing? : Collective activity classification using </a:t>
            </a:r>
            <a:r>
              <a:rPr lang="en-US" altLang="zh-CN" sz="1600" dirty="0" err="1">
                <a:latin typeface="Segoe UI" panose="020B0502040204020203" pitchFamily="34" charset="0"/>
                <a:cs typeface="Segoe UI" panose="020B0502040204020203" pitchFamily="34" charset="0"/>
              </a:rPr>
              <a:t>spatio</a:t>
            </a:r>
            <a:r>
              <a:rPr lang="en-US" altLang="zh-CN" sz="1600" dirty="0">
                <a:latin typeface="Segoe UI" panose="020B0502040204020203" pitchFamily="34" charset="0"/>
                <a:cs typeface="Segoe UI" panose="020B0502040204020203" pitchFamily="34" charset="0"/>
              </a:rPr>
              <a:t>-temporal relationship among people. In ICCV Workshops</a:t>
            </a:r>
            <a:r>
              <a:rPr lang="en-US" altLang="zh-CN" sz="1600" dirty="0" smtClean="0">
                <a:latin typeface="Segoe UI" panose="020B0502040204020203" pitchFamily="34" charset="0"/>
                <a:cs typeface="Segoe UI" panose="020B0502040204020203" pitchFamily="34" charset="0"/>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Experiment </a:t>
            </a:r>
            <a:r>
              <a:rPr lang="en-US" altLang="zh-CN" sz="3600" dirty="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S</a:t>
            </a:r>
            <a:r>
              <a:rPr lang="en-US" altLang="zh-CN" sz="3600" dirty="0" smtClean="0">
                <a:solidFill>
                  <a:schemeClr val="accent5">
                    <a:lumMod val="75000"/>
                  </a:schemeClr>
                </a:solidFill>
                <a:latin typeface="Segoe UI" panose="020B0502040204020203" pitchFamily="34" charset="0"/>
                <a:ea typeface="Segoe UI" panose="020B0502040204020203" pitchFamily="34" charset="0"/>
                <a:cs typeface="Segoe UI" panose="020B0502040204020203" pitchFamily="34" charset="0"/>
              </a:rPr>
              <a:t>ettings</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a:xfrm>
            <a:off x="838200" y="1825626"/>
            <a:ext cx="10515600" cy="2255168"/>
          </a:xfrm>
        </p:spPr>
        <p:txBody>
          <a:bodyPr>
            <a:normAutofit/>
          </a:bodyPr>
          <a:lstStyle/>
          <a:p>
            <a:pPr marL="0" indent="0" algn="just">
              <a:buNone/>
            </a:pPr>
            <a:r>
              <a:rPr lang="en-US" altLang="zh-CN" sz="1800" b="1" dirty="0">
                <a:latin typeface="Segoe UI" panose="020B0502040204020203" pitchFamily="34" charset="0"/>
                <a:cs typeface="Segoe UI" panose="020B0502040204020203" pitchFamily="34" charset="0"/>
              </a:rPr>
              <a:t>B1 Single Person Classification</a:t>
            </a:r>
            <a:r>
              <a:rPr lang="en-US" altLang="zh-CN" sz="1800" dirty="0">
                <a:latin typeface="Segoe UI" panose="020B0502040204020203" pitchFamily="34" charset="0"/>
                <a:cs typeface="Segoe UI" panose="020B0502040204020203" pitchFamily="34" charset="0"/>
              </a:rPr>
              <a:t>: Max-pooling over all persons’ </a:t>
            </a:r>
            <a:r>
              <a:rPr lang="en-US" altLang="zh-CN" sz="1800" dirty="0">
                <a:solidFill>
                  <a:srgbClr val="FF0000"/>
                </a:solidFill>
                <a:latin typeface="Segoe UI" panose="020B0502040204020203" pitchFamily="34" charset="0"/>
                <a:cs typeface="Segoe UI" panose="020B0502040204020203" pitchFamily="34" charset="0"/>
              </a:rPr>
              <a:t>spatial</a:t>
            </a:r>
            <a:r>
              <a:rPr lang="en-US" altLang="zh-CN" sz="1800" dirty="0">
                <a:latin typeface="Segoe UI" panose="020B0502040204020203" pitchFamily="34" charset="0"/>
                <a:cs typeface="Segoe UI" panose="020B0502040204020203" pitchFamily="34" charset="0"/>
              </a:rPr>
              <a:t> features for each frame;</a:t>
            </a:r>
          </a:p>
          <a:p>
            <a:pPr marL="0" indent="0" algn="just">
              <a:buNone/>
            </a:pPr>
            <a:r>
              <a:rPr lang="en-US" altLang="zh-CN" sz="1800" b="1" dirty="0">
                <a:latin typeface="Segoe UI" panose="020B0502040204020203" pitchFamily="34" charset="0"/>
                <a:cs typeface="Segoe UI" panose="020B0502040204020203" pitchFamily="34" charset="0"/>
              </a:rPr>
              <a:t>B2 PC-TDM without OKN</a:t>
            </a:r>
            <a:r>
              <a:rPr lang="en-US" altLang="zh-CN" sz="1800" dirty="0">
                <a:latin typeface="Segoe UI" panose="020B0502040204020203" pitchFamily="34" charset="0"/>
                <a:cs typeface="Segoe UI" panose="020B0502040204020203" pitchFamily="34" charset="0"/>
              </a:rPr>
              <a:t>: Max-pooling over all persons’ </a:t>
            </a:r>
            <a:r>
              <a:rPr lang="en-US" altLang="zh-CN" sz="1800" dirty="0" err="1">
                <a:solidFill>
                  <a:srgbClr val="FF0000"/>
                </a:solidFill>
                <a:latin typeface="Segoe UI" panose="020B0502040204020203" pitchFamily="34" charset="0"/>
                <a:cs typeface="Segoe UI" panose="020B0502040204020203" pitchFamily="34" charset="0"/>
              </a:rPr>
              <a:t>spatio</a:t>
            </a:r>
            <a:r>
              <a:rPr lang="en-US" altLang="zh-CN" sz="1800" dirty="0">
                <a:solidFill>
                  <a:srgbClr val="FF0000"/>
                </a:solidFill>
                <a:latin typeface="Segoe UI" panose="020B0502040204020203" pitchFamily="34" charset="0"/>
                <a:cs typeface="Segoe UI" panose="020B0502040204020203" pitchFamily="34" charset="0"/>
              </a:rPr>
              <a:t>-temporal</a:t>
            </a:r>
            <a:r>
              <a:rPr lang="en-US" altLang="zh-CN" sz="1800" dirty="0">
                <a:latin typeface="Segoe UI" panose="020B0502040204020203" pitchFamily="34" charset="0"/>
                <a:cs typeface="Segoe UI" panose="020B0502040204020203" pitchFamily="34" charset="0"/>
              </a:rPr>
              <a:t> features for each frame, similar to </a:t>
            </a:r>
            <a:r>
              <a:rPr lang="en-US" altLang="zh-CN" sz="1800" dirty="0">
                <a:solidFill>
                  <a:schemeClr val="accent5">
                    <a:lumMod val="75000"/>
                  </a:schemeClr>
                </a:solidFill>
                <a:latin typeface="Segoe UI" panose="020B0502040204020203" pitchFamily="34" charset="0"/>
                <a:cs typeface="Segoe UI" panose="020B0502040204020203" pitchFamily="34" charset="0"/>
              </a:rPr>
              <a:t>[</a:t>
            </a:r>
            <a:r>
              <a:rPr lang="en-US" altLang="zh-CN" sz="1800" dirty="0">
                <a:solidFill>
                  <a:schemeClr val="accent5">
                    <a:lumMod val="75000"/>
                  </a:schemeClr>
                </a:solidFill>
                <a:latin typeface="Segoe UI" panose="020B0502040204020203" pitchFamily="34" charset="0"/>
                <a:cs typeface="Segoe UI" panose="020B0502040204020203" pitchFamily="34" charset="0"/>
                <a:sym typeface="+mn-ea"/>
              </a:rPr>
              <a:t>Ibrahim et al. CVPR 2016</a:t>
            </a:r>
            <a:r>
              <a:rPr lang="en-US" altLang="zh-CN" sz="1800" dirty="0">
                <a:solidFill>
                  <a:schemeClr val="accent5">
                    <a:lumMod val="75000"/>
                  </a:schemeClr>
                </a:solidFill>
                <a:latin typeface="Segoe UI" panose="020B0502040204020203" pitchFamily="34" charset="0"/>
                <a:cs typeface="Segoe UI" panose="020B0502040204020203" pitchFamily="34" charset="0"/>
              </a:rPr>
              <a:t>]</a:t>
            </a:r>
            <a:r>
              <a:rPr lang="en-US" altLang="zh-CN" sz="1800" dirty="0">
                <a:latin typeface="Segoe UI" panose="020B0502040204020203" pitchFamily="34" charset="0"/>
                <a:cs typeface="Segoe UI" panose="020B0502040204020203" pitchFamily="34" charset="0"/>
              </a:rPr>
              <a:t>;</a:t>
            </a:r>
          </a:p>
          <a:p>
            <a:pPr marL="0" indent="0" algn="just">
              <a:buNone/>
            </a:pPr>
            <a:r>
              <a:rPr lang="en-US" altLang="zh-CN" sz="1800" b="1" dirty="0">
                <a:latin typeface="Segoe UI" panose="020B0502040204020203" pitchFamily="34" charset="0"/>
                <a:cs typeface="Segoe UI" panose="020B0502040204020203" pitchFamily="34" charset="0"/>
              </a:rPr>
              <a:t>B3 PC-TDM without Long Motion</a:t>
            </a:r>
            <a:r>
              <a:rPr lang="en-US" altLang="zh-CN" sz="1800" dirty="0">
                <a:latin typeface="Segoe UI" panose="020B0502040204020203" pitchFamily="34" charset="0"/>
                <a:cs typeface="Segoe UI" panose="020B0502040204020203" pitchFamily="34" charset="0"/>
              </a:rPr>
              <a:t>: Ordering the personal features by </a:t>
            </a:r>
            <a:r>
              <a:rPr lang="en-US" altLang="zh-CN" sz="1800" dirty="0">
                <a:solidFill>
                  <a:srgbClr val="FF0000"/>
                </a:solidFill>
                <a:latin typeface="Segoe UI" panose="020B0502040204020203" pitchFamily="34" charset="0"/>
                <a:cs typeface="Segoe UI" panose="020B0502040204020203" pitchFamily="34" charset="0"/>
              </a:rPr>
              <a:t>roughly using spatial positions of all persons </a:t>
            </a:r>
            <a:r>
              <a:rPr lang="en-US" altLang="zh-CN" sz="1800" dirty="0">
                <a:latin typeface="Segoe UI" panose="020B0502040204020203" pitchFamily="34" charset="0"/>
                <a:cs typeface="Segoe UI" panose="020B0502040204020203" pitchFamily="34" charset="0"/>
              </a:rPr>
              <a:t>(i.e., from left to right in a frame);</a:t>
            </a:r>
          </a:p>
          <a:p>
            <a:pPr marL="0" indent="0" algn="just">
              <a:buNone/>
            </a:pPr>
            <a:r>
              <a:rPr lang="en-US" altLang="zh-CN" sz="1800" b="1" dirty="0">
                <a:latin typeface="Segoe UI" panose="020B0502040204020203" pitchFamily="34" charset="0"/>
                <a:cs typeface="Segoe UI" panose="020B0502040204020203" pitchFamily="34" charset="0"/>
              </a:rPr>
              <a:t>B4 PC-TDM without Flash Motion</a:t>
            </a:r>
            <a:r>
              <a:rPr lang="en-US" altLang="zh-CN" sz="1800" dirty="0">
                <a:latin typeface="Segoe UI" panose="020B0502040204020203" pitchFamily="34" charset="0"/>
                <a:cs typeface="Segoe UI" panose="020B0502040204020203" pitchFamily="34" charset="0"/>
              </a:rPr>
              <a:t>: Max-pooling the hidden states output from Interaction Bi-LSTM into a single representation for each frame.</a:t>
            </a:r>
            <a:endParaRPr lang="zh-CN" altLang="en-US" sz="1800" dirty="0">
              <a:latin typeface="Segoe UI" panose="020B0502040204020203" pitchFamily="34" charset="0"/>
              <a:cs typeface="Segoe UI" panose="020B0502040204020203" pitchFamily="34" charset="0"/>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t>19</a:t>
            </a:fld>
            <a:endParaRPr lang="zh-CN" altLang="en-US"/>
          </a:p>
        </p:txBody>
      </p:sp>
      <p:graphicFrame>
        <p:nvGraphicFramePr>
          <p:cNvPr id="6" name="表格 5"/>
          <p:cNvGraphicFramePr>
            <a:graphicFrameLocks noGrp="1"/>
          </p:cNvGraphicFramePr>
          <p:nvPr/>
        </p:nvGraphicFramePr>
        <p:xfrm>
          <a:off x="838200" y="4054619"/>
          <a:ext cx="10515599" cy="1381760"/>
        </p:xfrm>
        <a:graphic>
          <a:graphicData uri="http://schemas.openxmlformats.org/drawingml/2006/table">
            <a:tbl>
              <a:tblPr firstRow="1" bandRow="1">
                <a:tableStyleId>{5C22544A-7EE6-4342-B048-85BDC9FD1C3A}</a:tableStyleId>
              </a:tblPr>
              <a:tblGrid>
                <a:gridCol w="1284006">
                  <a:extLst>
                    <a:ext uri="{9D8B030D-6E8A-4147-A177-3AD203B41FA5}">
                      <a16:colId xmlns:a16="http://schemas.microsoft.com/office/drawing/2014/main" xmlns="" val="20000"/>
                    </a:ext>
                  </a:extLst>
                </a:gridCol>
                <a:gridCol w="1404353">
                  <a:extLst>
                    <a:ext uri="{9D8B030D-6E8A-4147-A177-3AD203B41FA5}">
                      <a16:colId xmlns:a16="http://schemas.microsoft.com/office/drawing/2014/main" xmlns="" val="20001"/>
                    </a:ext>
                  </a:extLst>
                </a:gridCol>
                <a:gridCol w="2609080">
                  <a:extLst>
                    <a:ext uri="{9D8B030D-6E8A-4147-A177-3AD203B41FA5}">
                      <a16:colId xmlns:a16="http://schemas.microsoft.com/office/drawing/2014/main" xmlns="" val="20002"/>
                    </a:ext>
                  </a:extLst>
                </a:gridCol>
                <a:gridCol w="2609080">
                  <a:extLst>
                    <a:ext uri="{9D8B030D-6E8A-4147-A177-3AD203B41FA5}">
                      <a16:colId xmlns:a16="http://schemas.microsoft.com/office/drawing/2014/main" xmlns="" val="20003"/>
                    </a:ext>
                  </a:extLst>
                </a:gridCol>
                <a:gridCol w="2609080">
                  <a:extLst>
                    <a:ext uri="{9D8B030D-6E8A-4147-A177-3AD203B41FA5}">
                      <a16:colId xmlns:a16="http://schemas.microsoft.com/office/drawing/2014/main" xmlns="" val="20004"/>
                    </a:ext>
                  </a:extLst>
                </a:gridCol>
              </a:tblGrid>
              <a:tr h="370840">
                <a:tc>
                  <a:txBody>
                    <a:bodyPr/>
                    <a:lstStyle/>
                    <a:p>
                      <a:pPr algn="ctr"/>
                      <a:r>
                        <a:rPr lang="en-US" altLang="zh-CN" dirty="0"/>
                        <a:t>Dataset</a:t>
                      </a:r>
                      <a:endParaRPr lang="zh-CN" altLang="en-US" dirty="0"/>
                    </a:p>
                  </a:txBody>
                  <a:tcPr anchor="ctr"/>
                </a:tc>
                <a:tc>
                  <a:txBody>
                    <a:bodyPr/>
                    <a:lstStyle/>
                    <a:p>
                      <a:pPr algn="ctr"/>
                      <a:r>
                        <a:rPr lang="en-US" altLang="zh-CN" dirty="0"/>
                        <a:t>No. Groups</a:t>
                      </a:r>
                      <a:endParaRPr lang="zh-CN" altLang="en-US" dirty="0"/>
                    </a:p>
                  </a:txBody>
                  <a:tcPr anchor="ctr"/>
                </a:tc>
                <a:tc>
                  <a:txBody>
                    <a:bodyPr/>
                    <a:lstStyle/>
                    <a:p>
                      <a:pPr algn="ctr"/>
                      <a:r>
                        <a:rPr lang="en-US" altLang="zh-CN" dirty="0"/>
                        <a:t>No. Single-person LSTM Nodes (time steps)</a:t>
                      </a:r>
                      <a:endParaRPr lang="zh-CN" altLang="en-US" dirty="0"/>
                    </a:p>
                  </a:txBody>
                  <a:tcPr anchor="ctr"/>
                </a:tc>
                <a:tc>
                  <a:txBody>
                    <a:bodyPr/>
                    <a:lstStyle/>
                    <a:p>
                      <a:pPr algn="ctr"/>
                      <a:r>
                        <a:rPr lang="en-US" altLang="zh-CN" dirty="0"/>
                        <a:t>No. Interaction Bi-LSTM Nodes (time steps)</a:t>
                      </a:r>
                      <a:endParaRPr lang="zh-CN" altLang="en-US" dirty="0"/>
                    </a:p>
                  </a:txBody>
                  <a:tcPr anchor="ctr"/>
                </a:tc>
                <a:tc>
                  <a:txBody>
                    <a:bodyPr/>
                    <a:lstStyle/>
                    <a:p>
                      <a:pPr algn="ctr"/>
                      <a:r>
                        <a:rPr lang="en-US" altLang="zh-CN" dirty="0"/>
                        <a:t>No. Aggregation LSTM Nodes(time steps)</a:t>
                      </a:r>
                      <a:endParaRPr lang="zh-CN" altLang="en-US" dirty="0"/>
                    </a:p>
                  </a:txBody>
                  <a:tcPr anchor="ctr"/>
                </a:tc>
                <a:extLst>
                  <a:ext uri="{0D108BD9-81ED-4DB2-BD59-A6C34878D82A}">
                    <a16:rowId xmlns:a16="http://schemas.microsoft.com/office/drawing/2014/main" xmlns="" val="10000"/>
                  </a:ext>
                </a:extLst>
              </a:tr>
              <a:tr h="370840">
                <a:tc>
                  <a:txBody>
                    <a:bodyPr/>
                    <a:lstStyle/>
                    <a:p>
                      <a:pPr algn="ctr"/>
                      <a:r>
                        <a:rPr lang="en-US" altLang="zh-CN" dirty="0"/>
                        <a:t>VD</a:t>
                      </a:r>
                      <a:endParaRPr lang="zh-CN" altLang="en-US" dirty="0"/>
                    </a:p>
                  </a:txBody>
                  <a:tcPr anchor="ctr"/>
                </a:tc>
                <a:tc>
                  <a:txBody>
                    <a:bodyPr/>
                    <a:lstStyle/>
                    <a:p>
                      <a:pPr algn="ctr"/>
                      <a:r>
                        <a:rPr lang="en-US" altLang="zh-CN" dirty="0"/>
                        <a:t>2</a:t>
                      </a:r>
                      <a:endParaRPr lang="zh-CN" altLang="en-US" dirty="0"/>
                    </a:p>
                  </a:txBody>
                  <a:tcPr anchor="ctr"/>
                </a:tc>
                <a:tc>
                  <a:txBody>
                    <a:bodyPr/>
                    <a:lstStyle/>
                    <a:p>
                      <a:pPr algn="ctr"/>
                      <a:r>
                        <a:rPr lang="en-US" altLang="zh-CN" dirty="0"/>
                        <a:t>3000 (10)</a:t>
                      </a:r>
                      <a:endParaRPr lang="zh-CN" altLang="en-US" dirty="0"/>
                    </a:p>
                  </a:txBody>
                  <a:tcPr anchor="ctr"/>
                </a:tc>
                <a:tc>
                  <a:txBody>
                    <a:bodyPr/>
                    <a:lstStyle/>
                    <a:p>
                      <a:pPr algn="ctr"/>
                      <a:r>
                        <a:rPr lang="en-US" altLang="zh-CN" dirty="0"/>
                        <a:t>1000 (6)</a:t>
                      </a:r>
                      <a:endParaRPr lang="zh-CN" altLang="en-US" dirty="0"/>
                    </a:p>
                  </a:txBody>
                  <a:tcPr anchor="ctr"/>
                </a:tc>
                <a:tc>
                  <a:txBody>
                    <a:bodyPr/>
                    <a:lstStyle/>
                    <a:p>
                      <a:pPr algn="ctr"/>
                      <a:r>
                        <a:rPr lang="en-US" altLang="zh-CN" dirty="0"/>
                        <a:t>1000 (6)</a:t>
                      </a:r>
                      <a:endParaRPr lang="zh-CN" altLang="en-US" dirty="0"/>
                    </a:p>
                  </a:txBody>
                  <a:tcPr anchor="ctr"/>
                </a:tc>
                <a:extLst>
                  <a:ext uri="{0D108BD9-81ED-4DB2-BD59-A6C34878D82A}">
                    <a16:rowId xmlns:a16="http://schemas.microsoft.com/office/drawing/2014/main" xmlns="" val="10001"/>
                  </a:ext>
                </a:extLst>
              </a:tr>
              <a:tr h="370840">
                <a:tc>
                  <a:txBody>
                    <a:bodyPr/>
                    <a:lstStyle/>
                    <a:p>
                      <a:pPr algn="ctr"/>
                      <a:r>
                        <a:rPr lang="en-US" altLang="zh-CN" dirty="0"/>
                        <a:t>CAD</a:t>
                      </a:r>
                      <a:endParaRPr lang="zh-CN" altLang="en-US" dirty="0"/>
                    </a:p>
                  </a:txBody>
                  <a:tcPr anchor="ctr"/>
                </a:tc>
                <a:tc>
                  <a:txBody>
                    <a:bodyPr/>
                    <a:lstStyle/>
                    <a:p>
                      <a:pPr algn="ctr"/>
                      <a:r>
                        <a:rPr lang="en-US" altLang="zh-CN" dirty="0"/>
                        <a:t>1</a:t>
                      </a:r>
                      <a:endParaRPr lang="zh-CN" altLang="en-US" dirty="0"/>
                    </a:p>
                  </a:txBody>
                  <a:tcPr anchor="ctr"/>
                </a:tc>
                <a:tc>
                  <a:txBody>
                    <a:bodyPr/>
                    <a:lstStyle/>
                    <a:p>
                      <a:pPr algn="ctr"/>
                      <a:r>
                        <a:rPr lang="en-US" altLang="zh-CN" dirty="0"/>
                        <a:t>3000 (10)</a:t>
                      </a:r>
                      <a:endParaRPr lang="zh-CN" altLang="en-US" dirty="0"/>
                    </a:p>
                  </a:txBody>
                  <a:tcPr anchor="ctr"/>
                </a:tc>
                <a:tc>
                  <a:txBody>
                    <a:bodyPr/>
                    <a:lstStyle/>
                    <a:p>
                      <a:pPr algn="ctr"/>
                      <a:r>
                        <a:rPr lang="en-US" altLang="zh-CN" dirty="0"/>
                        <a:t>1000 (5)</a:t>
                      </a:r>
                      <a:endParaRPr lang="zh-CN" altLang="en-US" dirty="0"/>
                    </a:p>
                  </a:txBody>
                  <a:tcPr anchor="ctr"/>
                </a:tc>
                <a:tc>
                  <a:txBody>
                    <a:bodyPr/>
                    <a:lstStyle/>
                    <a:p>
                      <a:pPr algn="ctr"/>
                      <a:r>
                        <a:rPr lang="en-US" altLang="zh-CN" dirty="0"/>
                        <a:t>1000 (5)</a:t>
                      </a:r>
                      <a:endParaRPr lang="zh-CN" altLang="en-US" dirty="0"/>
                    </a:p>
                  </a:txBody>
                  <a:tcPr anchor="ctr"/>
                </a:tc>
                <a:extLst>
                  <a:ext uri="{0D108BD9-81ED-4DB2-BD59-A6C34878D82A}">
                    <a16:rowId xmlns:a16="http://schemas.microsoft.com/office/drawing/2014/main" xmlns="" val="10002"/>
                  </a:ext>
                </a:extLst>
              </a:tr>
            </a:tbl>
          </a:graphicData>
        </a:graphic>
      </p:graphicFrame>
      <p:sp>
        <p:nvSpPr>
          <p:cNvPr id="7" name="矩形 6"/>
          <p:cNvSpPr/>
          <p:nvPr/>
        </p:nvSpPr>
        <p:spPr>
          <a:xfrm>
            <a:off x="838199" y="5647975"/>
            <a:ext cx="10515599" cy="369332"/>
          </a:xfrm>
          <a:prstGeom prst="rect">
            <a:avLst/>
          </a:prstGeom>
        </p:spPr>
        <p:txBody>
          <a:bodyPr wrap="square">
            <a:spAutoFit/>
          </a:bodyPr>
          <a:lstStyle/>
          <a:p>
            <a:r>
              <a:rPr lang="en-US" altLang="zh-CN" b="1" dirty="0">
                <a:latin typeface="Segoe UI" panose="020B0502040204020203" pitchFamily="34" charset="0"/>
                <a:ea typeface="Segoe UI" panose="020B0502040204020203" pitchFamily="34" charset="0"/>
                <a:cs typeface="Segoe UI" panose="020B0502040204020203" pitchFamily="34" charset="0"/>
              </a:rPr>
              <a:t>Performance metrics</a:t>
            </a:r>
            <a:r>
              <a:rPr lang="en-US" altLang="zh-CN" dirty="0">
                <a:latin typeface="Segoe UI" panose="020B0502040204020203" pitchFamily="34" charset="0"/>
                <a:ea typeface="Segoe UI" panose="020B0502040204020203" pitchFamily="34" charset="0"/>
                <a:cs typeface="Segoe UI" panose="020B0502040204020203" pitchFamily="34" charset="0"/>
              </a:rPr>
              <a:t>: Multiclass Classification Accuracy (MCA), Mean Per-Class Accuracy (MPCA).</a:t>
            </a:r>
            <a:endParaRPr lang="zh-CN" altLang="en-US" dirty="0">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61407"/>
            <a:ext cx="10515600" cy="4980214"/>
          </a:xfrm>
        </p:spPr>
        <p:txBody>
          <a:bodyPr>
            <a:normAutofit fontScale="92500" lnSpcReduction="10000"/>
          </a:bodyPr>
          <a:lstStyle/>
          <a:p>
            <a:pPr>
              <a:buClr>
                <a:schemeClr val="accent5">
                  <a:lumMod val="75000"/>
                </a:schemeClr>
              </a:buClr>
              <a:buFont typeface="Wingdings" panose="05000000000000000000" pitchFamily="2" charset="2"/>
              <a:buChar char="u"/>
            </a:pPr>
            <a:r>
              <a:rPr lang="en-US" altLang="zh-CN" dirty="0">
                <a:latin typeface="Segoe UI" panose="020B0502040204020203" pitchFamily="34" charset="0"/>
                <a:ea typeface="Segoe UI" panose="020B0502040204020203" pitchFamily="34" charset="0"/>
                <a:cs typeface="Segoe UI" panose="020B0502040204020203" pitchFamily="34" charset="0"/>
              </a:rPr>
              <a:t> </a:t>
            </a:r>
            <a:r>
              <a:rPr lang="en-US" altLang="zh-CN" dirty="0" smtClean="0">
                <a:latin typeface="Segoe UI" panose="020B0502040204020203" pitchFamily="34" charset="0"/>
                <a:ea typeface="Segoe UI" panose="020B0502040204020203" pitchFamily="34" charset="0"/>
                <a:cs typeface="Segoe UI" panose="020B0502040204020203" pitchFamily="34" charset="0"/>
              </a:rPr>
              <a:t>Background</a:t>
            </a:r>
            <a:endParaRPr lang="en-US" altLang="zh-CN" dirty="0">
              <a:latin typeface="Segoe UI" panose="020B0502040204020203" pitchFamily="34" charset="0"/>
              <a:ea typeface="Segoe UI" panose="020B0502040204020203" pitchFamily="34" charset="0"/>
              <a:cs typeface="Segoe UI" panose="020B0502040204020203" pitchFamily="34" charset="0"/>
            </a:endParaRPr>
          </a:p>
          <a:p>
            <a:pPr lvl="1">
              <a:buClr>
                <a:schemeClr val="accent5">
                  <a:lumMod val="75000"/>
                </a:schemeClr>
              </a:buClr>
              <a:buFont typeface="Wingdings" panose="05000000000000000000" pitchFamily="2" charset="2"/>
              <a:buChar char="Ø"/>
            </a:pPr>
            <a:r>
              <a:rPr lang="en-US" altLang="zh-CN" sz="2800" dirty="0">
                <a:latin typeface="Segoe UI" panose="020B0502040204020203" pitchFamily="34" charset="0"/>
                <a:ea typeface="Segoe UI" panose="020B0502040204020203" pitchFamily="34" charset="0"/>
                <a:cs typeface="Segoe UI" panose="020B0502040204020203" pitchFamily="34" charset="0"/>
              </a:rPr>
              <a:t> The Categories of Human Activity </a:t>
            </a:r>
          </a:p>
          <a:p>
            <a:pPr lvl="1">
              <a:buClr>
                <a:schemeClr val="accent5">
                  <a:lumMod val="75000"/>
                </a:schemeClr>
              </a:buClr>
              <a:buFont typeface="Wingdings" panose="05000000000000000000" pitchFamily="2" charset="2"/>
              <a:buChar char="Ø"/>
            </a:pPr>
            <a:r>
              <a:rPr lang="en-US" altLang="zh-CN" sz="2800" dirty="0">
                <a:latin typeface="Segoe UI" panose="020B0502040204020203" pitchFamily="34" charset="0"/>
                <a:ea typeface="Segoe UI" panose="020B0502040204020203" pitchFamily="34" charset="0"/>
                <a:cs typeface="Segoe UI" panose="020B0502040204020203" pitchFamily="34" charset="0"/>
              </a:rPr>
              <a:t> The </a:t>
            </a:r>
            <a:r>
              <a:rPr lang="en-US" altLang="zh-CN" sz="2800" dirty="0" smtClean="0">
                <a:latin typeface="Segoe UI" panose="020B0502040204020203" pitchFamily="34" charset="0"/>
                <a:ea typeface="Segoe UI" panose="020B0502040204020203" pitchFamily="34" charset="0"/>
                <a:cs typeface="Segoe UI" panose="020B0502040204020203" pitchFamily="34" charset="0"/>
              </a:rPr>
              <a:t>Definition </a:t>
            </a:r>
            <a:r>
              <a:rPr lang="en-US" altLang="zh-CN" sz="2800" dirty="0">
                <a:latin typeface="Segoe UI" panose="020B0502040204020203" pitchFamily="34" charset="0"/>
                <a:ea typeface="Segoe UI" panose="020B0502040204020203" pitchFamily="34" charset="0"/>
                <a:cs typeface="Segoe UI" panose="020B0502040204020203" pitchFamily="34" charset="0"/>
              </a:rPr>
              <a:t>of Group Activity </a:t>
            </a:r>
            <a:r>
              <a:rPr lang="en-US" altLang="zh-CN" sz="2800" dirty="0" smtClean="0">
                <a:latin typeface="Segoe UI" panose="020B0502040204020203" pitchFamily="34" charset="0"/>
                <a:ea typeface="Segoe UI" panose="020B0502040204020203" pitchFamily="34" charset="0"/>
                <a:cs typeface="Segoe UI" panose="020B0502040204020203" pitchFamily="34" charset="0"/>
              </a:rPr>
              <a:t>Recognition</a:t>
            </a:r>
            <a:endParaRPr lang="en-US" altLang="zh-CN" sz="2800" dirty="0">
              <a:latin typeface="Segoe UI" panose="020B0502040204020203" pitchFamily="34" charset="0"/>
              <a:ea typeface="Segoe UI" panose="020B0502040204020203" pitchFamily="34" charset="0"/>
              <a:cs typeface="Segoe UI" panose="020B0502040204020203" pitchFamily="34" charset="0"/>
            </a:endParaRPr>
          </a:p>
          <a:p>
            <a:pPr lvl="1">
              <a:buClr>
                <a:schemeClr val="accent5">
                  <a:lumMod val="75000"/>
                </a:schemeClr>
              </a:buClr>
              <a:buFont typeface="Wingdings" panose="05000000000000000000" pitchFamily="2" charset="2"/>
              <a:buChar char="Ø"/>
            </a:pPr>
            <a:r>
              <a:rPr lang="en-US" altLang="zh-CN" sz="2800" dirty="0" smtClean="0">
                <a:latin typeface="Segoe UI" panose="020B0502040204020203" pitchFamily="34" charset="0"/>
                <a:ea typeface="Segoe UI" panose="020B0502040204020203" pitchFamily="34" charset="0"/>
                <a:cs typeface="Segoe UI" panose="020B0502040204020203" pitchFamily="34" charset="0"/>
              </a:rPr>
              <a:t> The Pipeline </a:t>
            </a:r>
            <a:r>
              <a:rPr lang="en-US" altLang="zh-CN" sz="2800" dirty="0">
                <a:latin typeface="Segoe UI" panose="020B0502040204020203" pitchFamily="34" charset="0"/>
                <a:ea typeface="Segoe UI" panose="020B0502040204020203" pitchFamily="34" charset="0"/>
                <a:cs typeface="Segoe UI" panose="020B0502040204020203" pitchFamily="34" charset="0"/>
              </a:rPr>
              <a:t>for Group Activity Recognition</a:t>
            </a:r>
          </a:p>
          <a:p>
            <a:pPr>
              <a:buClr>
                <a:schemeClr val="accent5">
                  <a:lumMod val="75000"/>
                </a:schemeClr>
              </a:buClr>
              <a:buFont typeface="Wingdings" panose="05000000000000000000" pitchFamily="2" charset="2"/>
              <a:buChar char="u"/>
            </a:pPr>
            <a:r>
              <a:rPr lang="en-US" altLang="zh-CN" dirty="0">
                <a:latin typeface="Segoe UI" panose="020B0502040204020203" pitchFamily="34" charset="0"/>
                <a:ea typeface="Segoe UI" panose="020B0502040204020203" pitchFamily="34" charset="0"/>
                <a:cs typeface="Segoe UI" panose="020B0502040204020203" pitchFamily="34" charset="0"/>
              </a:rPr>
              <a:t> Motivation</a:t>
            </a:r>
          </a:p>
          <a:p>
            <a:pPr>
              <a:buClr>
                <a:schemeClr val="accent5">
                  <a:lumMod val="75000"/>
                </a:schemeClr>
              </a:buClr>
              <a:buFont typeface="Wingdings" panose="05000000000000000000" pitchFamily="2" charset="2"/>
              <a:buChar char="u"/>
            </a:pPr>
            <a:r>
              <a:rPr lang="en-US" altLang="zh-CN" dirty="0">
                <a:latin typeface="Segoe UI" panose="020B0502040204020203" pitchFamily="34" charset="0"/>
                <a:ea typeface="Segoe UI" panose="020B0502040204020203" pitchFamily="34" charset="0"/>
                <a:cs typeface="Segoe UI" panose="020B0502040204020203" pitchFamily="34" charset="0"/>
              </a:rPr>
              <a:t> Proposed Method</a:t>
            </a:r>
          </a:p>
          <a:p>
            <a:pPr lvl="1">
              <a:buClr>
                <a:schemeClr val="accent5">
                  <a:lumMod val="75000"/>
                </a:schemeClr>
              </a:buClr>
              <a:buFont typeface="Wingdings" panose="05000000000000000000" pitchFamily="2" charset="2"/>
              <a:buChar char="Ø"/>
            </a:pPr>
            <a:r>
              <a:rPr lang="en-US" altLang="zh-CN" sz="2800" dirty="0">
                <a:latin typeface="Segoe UI" panose="020B0502040204020203" pitchFamily="34" charset="0"/>
                <a:ea typeface="Segoe UI" panose="020B0502040204020203" pitchFamily="34" charset="0"/>
                <a:cs typeface="Segoe UI" panose="020B0502040204020203" pitchFamily="34" charset="0"/>
              </a:rPr>
              <a:t> Framework of the PC-TDM</a:t>
            </a:r>
          </a:p>
          <a:p>
            <a:pPr lvl="1">
              <a:buClr>
                <a:schemeClr val="accent5">
                  <a:lumMod val="75000"/>
                </a:schemeClr>
              </a:buClr>
              <a:buFont typeface="Wingdings" panose="05000000000000000000" pitchFamily="2" charset="2"/>
              <a:buChar char="Ø"/>
            </a:pPr>
            <a:r>
              <a:rPr lang="en-US" altLang="zh-CN" sz="2800" dirty="0">
                <a:latin typeface="Segoe UI" panose="020B0502040204020203" pitchFamily="34" charset="0"/>
                <a:ea typeface="Segoe UI" panose="020B0502040204020203" pitchFamily="34" charset="0"/>
                <a:cs typeface="Segoe UI" panose="020B0502040204020203" pitchFamily="34" charset="0"/>
              </a:rPr>
              <a:t> Capturing Long Motion with Optical Flow</a:t>
            </a:r>
          </a:p>
          <a:p>
            <a:pPr lvl="1">
              <a:buClr>
                <a:schemeClr val="accent5">
                  <a:lumMod val="75000"/>
                </a:schemeClr>
              </a:buClr>
              <a:buFont typeface="Wingdings" panose="05000000000000000000" pitchFamily="2" charset="2"/>
              <a:buChar char="Ø"/>
            </a:pPr>
            <a:r>
              <a:rPr lang="en-US" altLang="zh-CN" sz="2800" dirty="0">
                <a:latin typeface="Segoe UI" panose="020B0502040204020203" pitchFamily="34" charset="0"/>
                <a:ea typeface="Segoe UI" panose="020B0502040204020203" pitchFamily="34" charset="0"/>
                <a:cs typeface="Segoe UI" panose="020B0502040204020203" pitchFamily="34" charset="0"/>
              </a:rPr>
              <a:t> Capturing Flash Motion with Attention Mechanism</a:t>
            </a:r>
          </a:p>
          <a:p>
            <a:pPr lvl="1">
              <a:buClr>
                <a:schemeClr val="accent5">
                  <a:lumMod val="75000"/>
                </a:schemeClr>
              </a:buClr>
              <a:buFont typeface="Wingdings" panose="05000000000000000000" pitchFamily="2" charset="2"/>
              <a:buChar char="Ø"/>
            </a:pPr>
            <a:r>
              <a:rPr lang="en-US" altLang="zh-CN" sz="2800" dirty="0">
                <a:latin typeface="Segoe UI" panose="020B0502040204020203" pitchFamily="34" charset="0"/>
                <a:ea typeface="Segoe UI" panose="020B0502040204020203" pitchFamily="34" charset="0"/>
                <a:cs typeface="Segoe UI" panose="020B0502040204020203" pitchFamily="34" charset="0"/>
              </a:rPr>
              <a:t> Aggregating Individuals’ Latent Representation</a:t>
            </a:r>
          </a:p>
          <a:p>
            <a:pPr>
              <a:buClr>
                <a:schemeClr val="accent5">
                  <a:lumMod val="75000"/>
                </a:schemeClr>
              </a:buClr>
              <a:buFont typeface="Wingdings" panose="05000000000000000000" pitchFamily="2" charset="2"/>
              <a:buChar char="u"/>
            </a:pPr>
            <a:r>
              <a:rPr lang="en-US" altLang="zh-CN" dirty="0">
                <a:latin typeface="Segoe UI" panose="020B0502040204020203" pitchFamily="34" charset="0"/>
                <a:ea typeface="Segoe UI" panose="020B0502040204020203" pitchFamily="34" charset="0"/>
                <a:cs typeface="Segoe UI" panose="020B0502040204020203" pitchFamily="34" charset="0"/>
              </a:rPr>
              <a:t> </a:t>
            </a:r>
            <a:r>
              <a:rPr lang="en-US" altLang="zh-CN" dirty="0">
                <a:solidFill>
                  <a:schemeClr val="dk1"/>
                </a:solidFill>
                <a:latin typeface="Segoe UI" panose="020B0502040204020203" pitchFamily="34" charset="0"/>
                <a:ea typeface="Segoe UI" panose="020B0502040204020203" pitchFamily="34" charset="0"/>
                <a:cs typeface="Segoe UI" panose="020B0502040204020203" pitchFamily="34" charset="0"/>
              </a:rPr>
              <a:t>Experiments</a:t>
            </a:r>
            <a:endParaRPr lang="en-US" altLang="zh-CN" dirty="0">
              <a:latin typeface="Segoe UI" panose="020B0502040204020203" pitchFamily="34" charset="0"/>
              <a:ea typeface="Segoe UI" panose="020B0502040204020203" pitchFamily="34" charset="0"/>
              <a:cs typeface="Segoe UI" panose="020B0502040204020203" pitchFamily="34" charset="0"/>
            </a:endParaRPr>
          </a:p>
          <a:p>
            <a:pPr>
              <a:buClr>
                <a:schemeClr val="accent5">
                  <a:lumMod val="75000"/>
                </a:schemeClr>
              </a:buClr>
              <a:buFont typeface="Wingdings" panose="05000000000000000000" pitchFamily="2" charset="2"/>
              <a:buChar char="u"/>
            </a:pPr>
            <a:r>
              <a:rPr lang="en-US" altLang="zh-CN" dirty="0">
                <a:latin typeface="Segoe UI" panose="020B0502040204020203" pitchFamily="34" charset="0"/>
                <a:ea typeface="Segoe UI" panose="020B0502040204020203" pitchFamily="34" charset="0"/>
                <a:cs typeface="Segoe UI" panose="020B0502040204020203" pitchFamily="34" charset="0"/>
              </a:rPr>
              <a:t> </a:t>
            </a:r>
            <a:r>
              <a:rPr lang="en-US" altLang="zh-CN" dirty="0" smtClean="0">
                <a:latin typeface="Segoe UI" panose="020B0502040204020203" pitchFamily="34" charset="0"/>
                <a:ea typeface="Segoe UI" panose="020B0502040204020203" pitchFamily="34" charset="0"/>
                <a:cs typeface="Segoe UI" panose="020B0502040204020203" pitchFamily="34" charset="0"/>
              </a:rPr>
              <a:t>Conclusion</a:t>
            </a:r>
            <a:endParaRPr lang="en-US" altLang="zh-CN" dirty="0">
              <a:latin typeface="Segoe UI" panose="020B0502040204020203" pitchFamily="34" charset="0"/>
              <a:ea typeface="Segoe UI" panose="020B0502040204020203" pitchFamily="34" charset="0"/>
              <a:cs typeface="Segoe UI" panose="020B0502040204020203" pitchFamily="34" charset="0"/>
            </a:endParaRPr>
          </a:p>
        </p:txBody>
      </p:sp>
      <p:grpSp>
        <p:nvGrpSpPr>
          <p:cNvPr id="6" name="组合 5"/>
          <p:cNvGrpSpPr/>
          <p:nvPr/>
        </p:nvGrpSpPr>
        <p:grpSpPr>
          <a:xfrm>
            <a:off x="0" y="367971"/>
            <a:ext cx="7426036" cy="783193"/>
            <a:chOff x="-27709" y="1948453"/>
            <a:chExt cx="7426036" cy="1021858"/>
          </a:xfrm>
          <a:solidFill>
            <a:schemeClr val="accent5">
              <a:lumMod val="75000"/>
            </a:schemeClr>
          </a:solidFill>
        </p:grpSpPr>
        <p:sp>
          <p:nvSpPr>
            <p:cNvPr id="7" name="五边形 6"/>
            <p:cNvSpPr/>
            <p:nvPr/>
          </p:nvSpPr>
          <p:spPr>
            <a:xfrm>
              <a:off x="-27709" y="1998340"/>
              <a:ext cx="7426036" cy="919401"/>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 Box 5"/>
            <p:cNvSpPr txBox="1">
              <a:spLocks noChangeArrowheads="1"/>
            </p:cNvSpPr>
            <p:nvPr/>
          </p:nvSpPr>
          <p:spPr bwMode="auto">
            <a:xfrm>
              <a:off x="484756" y="1948453"/>
              <a:ext cx="3838470" cy="1021858"/>
            </a:xfrm>
            <a:prstGeom prst="round2DiagRect">
              <a:avLst/>
            </a:prstGeom>
            <a:grpFill/>
            <a:ln w="19050">
              <a:solidFill>
                <a:schemeClr val="bg1"/>
              </a:solidFill>
            </a:ln>
            <a:effectLst>
              <a:softEdge rad="63500"/>
            </a:effectLst>
          </p:spPr>
          <p:style>
            <a:lnRef idx="2">
              <a:schemeClr val="accent1"/>
            </a:lnRef>
            <a:fillRef idx="1">
              <a:schemeClr val="lt1"/>
            </a:fillRef>
            <a:effectRef idx="0">
              <a:schemeClr val="accent1"/>
            </a:effectRef>
            <a:fontRef idx="minor">
              <a:schemeClr val="dk1"/>
            </a:fontRef>
          </p:style>
          <p:txBody>
            <a:bodyPr wrap="square">
              <a:spAutoFit/>
            </a:bodyPr>
            <a:lstStyle/>
            <a:p>
              <a:pPr fontAlgn="base">
                <a:spcBef>
                  <a:spcPct val="0"/>
                </a:spcBef>
                <a:spcAft>
                  <a:spcPct val="0"/>
                </a:spcAft>
                <a:buFont typeface="Arial" panose="020B0604020202020204" pitchFamily="34" charset="0"/>
                <a:buNone/>
              </a:pPr>
              <a:r>
                <a:rPr lang="en-US" altLang="zh-CN" sz="4000" b="1"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Outline</a:t>
              </a:r>
              <a:endParaRPr lang="en-US" altLang="zh-CN" sz="4800" b="1"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 name="灯片编号占位符 3"/>
          <p:cNvSpPr>
            <a:spLocks noGrp="1"/>
          </p:cNvSpPr>
          <p:nvPr>
            <p:ph type="sldNum" sz="quarter" idx="12"/>
          </p:nvPr>
        </p:nvSpPr>
        <p:spPr/>
        <p:txBody>
          <a:bodyPr/>
          <a:lstStyle/>
          <a:p>
            <a:fld id="{565CE74E-AB26-4998-AD42-012C4C1AD076}" type="slidenum">
              <a:rPr lang="zh-CN" altLang="en-US" smtClean="0"/>
              <a:t>2</a:t>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Results on Volleyball Dataset</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p:sp>
        <p:nvSpPr>
          <p:cNvPr id="5" name="文本框 4"/>
          <p:cNvSpPr txBox="1"/>
          <p:nvPr/>
        </p:nvSpPr>
        <p:spPr>
          <a:xfrm>
            <a:off x="408000" y="5401579"/>
            <a:ext cx="11376000" cy="338554"/>
          </a:xfrm>
          <a:prstGeom prst="rect">
            <a:avLst/>
          </a:prstGeom>
          <a:noFill/>
        </p:spPr>
        <p:txBody>
          <a:bodyPr wrap="square" rtlCol="0">
            <a:spAutoFit/>
          </a:bodyPr>
          <a:lstStyle/>
          <a:p>
            <a:pPr algn="ctr"/>
            <a:r>
              <a:rPr lang="en-US" altLang="zh-CN" sz="1600" dirty="0">
                <a:latin typeface="Segoe UI" panose="020B0502040204020203" pitchFamily="34" charset="0"/>
                <a:cs typeface="Segoe UI" panose="020B0502040204020203" pitchFamily="34" charset="0"/>
              </a:rPr>
              <a:t>Table 1: Comparison of different methods on Volleyball Dataset.</a:t>
            </a:r>
            <a:r>
              <a:rPr lang="zh-CN" altLang="en-US" sz="1600" dirty="0">
                <a:latin typeface="Segoe UI" panose="020B0502040204020203" pitchFamily="34" charset="0"/>
                <a:cs typeface="Segoe UI" panose="020B0502040204020203" pitchFamily="34" charset="0"/>
              </a:rPr>
              <a:t> </a:t>
            </a:r>
            <a:endParaRPr lang="en-US" altLang="zh-CN" sz="1600" dirty="0">
              <a:latin typeface="Segoe UI" panose="020B0502040204020203" pitchFamily="34" charset="0"/>
              <a:cs typeface="Segoe UI" panose="020B0502040204020203" pitchFamily="34" charset="0"/>
            </a:endParaRPr>
          </a:p>
        </p:txBody>
      </p:sp>
      <p:graphicFrame>
        <p:nvGraphicFramePr>
          <p:cNvPr id="9" name="表格 8"/>
          <p:cNvGraphicFramePr>
            <a:graphicFrameLocks noGrp="1"/>
          </p:cNvGraphicFramePr>
          <p:nvPr>
            <p:extLst>
              <p:ext uri="{D42A27DB-BD31-4B8C-83A1-F6EECF244321}">
                <p14:modId xmlns:p14="http://schemas.microsoft.com/office/powerpoint/2010/main" val="2693975216"/>
              </p:ext>
            </p:extLst>
          </p:nvPr>
        </p:nvGraphicFramePr>
        <p:xfrm>
          <a:off x="623099" y="1781372"/>
          <a:ext cx="10945803" cy="3383280"/>
        </p:xfrm>
        <a:graphic>
          <a:graphicData uri="http://schemas.openxmlformats.org/drawingml/2006/table">
            <a:tbl>
              <a:tblPr firstRow="1" bandRow="1">
                <a:tableStyleId>{5C22544A-7EE6-4342-B048-85BDC9FD1C3A}</a:tableStyleId>
              </a:tblPr>
              <a:tblGrid>
                <a:gridCol w="1732163">
                  <a:extLst>
                    <a:ext uri="{9D8B030D-6E8A-4147-A177-3AD203B41FA5}">
                      <a16:colId xmlns:a16="http://schemas.microsoft.com/office/drawing/2014/main" xmlns="" val="20000"/>
                    </a:ext>
                  </a:extLst>
                </a:gridCol>
                <a:gridCol w="921364">
                  <a:extLst>
                    <a:ext uri="{9D8B030D-6E8A-4147-A177-3AD203B41FA5}">
                      <a16:colId xmlns:a16="http://schemas.microsoft.com/office/drawing/2014/main" xmlns="" val="20001"/>
                    </a:ext>
                  </a:extLst>
                </a:gridCol>
                <a:gridCol w="921364">
                  <a:extLst>
                    <a:ext uri="{9D8B030D-6E8A-4147-A177-3AD203B41FA5}">
                      <a16:colId xmlns:a16="http://schemas.microsoft.com/office/drawing/2014/main" xmlns="" val="20002"/>
                    </a:ext>
                  </a:extLst>
                </a:gridCol>
                <a:gridCol w="921364">
                  <a:extLst>
                    <a:ext uri="{9D8B030D-6E8A-4147-A177-3AD203B41FA5}">
                      <a16:colId xmlns:a16="http://schemas.microsoft.com/office/drawing/2014/main" xmlns="" val="20003"/>
                    </a:ext>
                  </a:extLst>
                </a:gridCol>
                <a:gridCol w="921364">
                  <a:extLst>
                    <a:ext uri="{9D8B030D-6E8A-4147-A177-3AD203B41FA5}">
                      <a16:colId xmlns:a16="http://schemas.microsoft.com/office/drawing/2014/main" xmlns="" val="20004"/>
                    </a:ext>
                  </a:extLst>
                </a:gridCol>
                <a:gridCol w="921364">
                  <a:extLst>
                    <a:ext uri="{9D8B030D-6E8A-4147-A177-3AD203B41FA5}">
                      <a16:colId xmlns:a16="http://schemas.microsoft.com/office/drawing/2014/main" xmlns="" val="20005"/>
                    </a:ext>
                  </a:extLst>
                </a:gridCol>
                <a:gridCol w="921364">
                  <a:extLst>
                    <a:ext uri="{9D8B030D-6E8A-4147-A177-3AD203B41FA5}">
                      <a16:colId xmlns:a16="http://schemas.microsoft.com/office/drawing/2014/main" xmlns="" val="20006"/>
                    </a:ext>
                  </a:extLst>
                </a:gridCol>
                <a:gridCol w="921364">
                  <a:extLst>
                    <a:ext uri="{9D8B030D-6E8A-4147-A177-3AD203B41FA5}">
                      <a16:colId xmlns:a16="http://schemas.microsoft.com/office/drawing/2014/main" xmlns="" val="20007"/>
                    </a:ext>
                  </a:extLst>
                </a:gridCol>
                <a:gridCol w="921364">
                  <a:extLst>
                    <a:ext uri="{9D8B030D-6E8A-4147-A177-3AD203B41FA5}">
                      <a16:colId xmlns:a16="http://schemas.microsoft.com/office/drawing/2014/main" xmlns="" val="20008"/>
                    </a:ext>
                  </a:extLst>
                </a:gridCol>
                <a:gridCol w="921364">
                  <a:extLst>
                    <a:ext uri="{9D8B030D-6E8A-4147-A177-3AD203B41FA5}">
                      <a16:colId xmlns:a16="http://schemas.microsoft.com/office/drawing/2014/main" xmlns="" val="20009"/>
                    </a:ext>
                  </a:extLst>
                </a:gridCol>
                <a:gridCol w="921364">
                  <a:extLst>
                    <a:ext uri="{9D8B030D-6E8A-4147-A177-3AD203B41FA5}">
                      <a16:colId xmlns:a16="http://schemas.microsoft.com/office/drawing/2014/main" xmlns="" val="20010"/>
                    </a:ext>
                  </a:extLst>
                </a:gridCol>
              </a:tblGrid>
              <a:tr h="335280">
                <a:tc>
                  <a:txBody>
                    <a:bodyPr/>
                    <a:lstStyle/>
                    <a:p>
                      <a:pPr algn="ctr"/>
                      <a:r>
                        <a:rPr lang="en-US" altLang="zh-CN" sz="1600" dirty="0">
                          <a:latin typeface="Segoe UI" panose="020B0502040204020203" pitchFamily="34" charset="0"/>
                          <a:cs typeface="Segoe UI" panose="020B0502040204020203" pitchFamily="34" charset="0"/>
                        </a:rPr>
                        <a:t>Methods</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err="1">
                          <a:latin typeface="Segoe UI" panose="020B0502040204020203" pitchFamily="34" charset="0"/>
                          <a:cs typeface="Segoe UI" panose="020B0502040204020203" pitchFamily="34" charset="0"/>
                        </a:rPr>
                        <a:t>L_pass</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err="1">
                          <a:latin typeface="Segoe UI" panose="020B0502040204020203" pitchFamily="34" charset="0"/>
                          <a:cs typeface="Segoe UI" panose="020B0502040204020203" pitchFamily="34" charset="0"/>
                        </a:rPr>
                        <a:t>R_pass</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err="1">
                          <a:latin typeface="Segoe UI" panose="020B0502040204020203" pitchFamily="34" charset="0"/>
                          <a:cs typeface="Segoe UI" panose="020B0502040204020203" pitchFamily="34" charset="0"/>
                        </a:rPr>
                        <a:t>L_set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err="1">
                          <a:latin typeface="Segoe UI" panose="020B0502040204020203" pitchFamily="34" charset="0"/>
                          <a:cs typeface="Segoe UI" panose="020B0502040204020203" pitchFamily="34" charset="0"/>
                        </a:rPr>
                        <a:t>R_set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err="1">
                          <a:latin typeface="Segoe UI" panose="020B0502040204020203" pitchFamily="34" charset="0"/>
                          <a:cs typeface="Segoe UI" panose="020B0502040204020203" pitchFamily="34" charset="0"/>
                        </a:rPr>
                        <a:t>L_spike</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err="1">
                          <a:latin typeface="Segoe UI" panose="020B0502040204020203" pitchFamily="34" charset="0"/>
                          <a:cs typeface="Segoe UI" panose="020B0502040204020203" pitchFamily="34" charset="0"/>
                        </a:rPr>
                        <a:t>R_spike</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err="1">
                          <a:latin typeface="Segoe UI" panose="020B0502040204020203" pitchFamily="34" charset="0"/>
                          <a:cs typeface="Segoe UI" panose="020B0502040204020203" pitchFamily="34" charset="0"/>
                        </a:rPr>
                        <a:t>L_win</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err="1">
                          <a:latin typeface="Segoe UI" panose="020B0502040204020203" pitchFamily="34" charset="0"/>
                          <a:cs typeface="Segoe UI" panose="020B0502040204020203" pitchFamily="34" charset="0"/>
                        </a:rPr>
                        <a:t>R_win</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MCA</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MPCA</a:t>
                      </a:r>
                      <a:endParaRPr lang="zh-CN" altLang="en-US" sz="16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0"/>
                  </a:ext>
                </a:extLst>
              </a:tr>
              <a:tr h="335280">
                <a:tc>
                  <a:txBody>
                    <a:bodyPr/>
                    <a:lstStyle/>
                    <a:p>
                      <a:pPr algn="ctr"/>
                      <a:r>
                        <a:rPr lang="en-US" altLang="zh-CN" sz="1600" dirty="0">
                          <a:latin typeface="Segoe UI" panose="020B0502040204020203" pitchFamily="34" charset="0"/>
                          <a:cs typeface="Segoe UI" panose="020B0502040204020203" pitchFamily="34" charset="0"/>
                        </a:rPr>
                        <a:t>Ibrahim </a:t>
                      </a:r>
                      <a:r>
                        <a:rPr lang="en-US" altLang="zh-CN" sz="1600" i="1" dirty="0">
                          <a:latin typeface="Segoe UI" panose="020B0502040204020203" pitchFamily="34" charset="0"/>
                          <a:cs typeface="Segoe UI" panose="020B0502040204020203" pitchFamily="34" charset="0"/>
                        </a:rPr>
                        <a:t>et</a:t>
                      </a:r>
                      <a:r>
                        <a:rPr lang="en-US" altLang="zh-CN" sz="1600" i="1" baseline="0" dirty="0">
                          <a:latin typeface="Segoe UI" panose="020B0502040204020203" pitchFamily="34" charset="0"/>
                          <a:cs typeface="Segoe UI" panose="020B0502040204020203" pitchFamily="34" charset="0"/>
                        </a:rPr>
                        <a:t> </a:t>
                      </a:r>
                      <a:r>
                        <a:rPr lang="en-US" altLang="zh-CN" sz="1600" i="1" dirty="0">
                          <a:latin typeface="Segoe UI" panose="020B0502040204020203" pitchFamily="34" charset="0"/>
                          <a:cs typeface="Segoe UI" panose="020B0502040204020203" pitchFamily="34" charset="0"/>
                        </a:rPr>
                        <a:t>al</a:t>
                      </a:r>
                      <a:r>
                        <a:rPr lang="en-US" altLang="zh-CN" sz="1600" dirty="0">
                          <a:latin typeface="Segoe UI" panose="020B0502040204020203" pitchFamily="34" charset="0"/>
                          <a:cs typeface="Segoe UI" panose="020B0502040204020203" pitchFamily="34" charset="0"/>
                        </a:rPr>
                        <a:t>. [17]</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77.9</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81.4</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84.5</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68.8</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89.4</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85.6</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88.2</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87.4</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81.9</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82.9</a:t>
                      </a:r>
                      <a:endParaRPr lang="zh-CN" altLang="en-US" sz="16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1"/>
                  </a:ext>
                </a:extLst>
              </a:tr>
              <a:tr h="335280">
                <a:tc>
                  <a:txBody>
                    <a:bodyPr/>
                    <a:lstStyle/>
                    <a:p>
                      <a:pPr algn="ctr"/>
                      <a:r>
                        <a:rPr lang="en-US" altLang="zh-CN" sz="1600" dirty="0">
                          <a:latin typeface="Segoe UI" panose="020B0502040204020203" pitchFamily="34" charset="0"/>
                          <a:cs typeface="Segoe UI" panose="020B0502040204020203" pitchFamily="34" charset="0"/>
                        </a:rPr>
                        <a:t>Shu</a:t>
                      </a:r>
                      <a:r>
                        <a:rPr lang="en-US" altLang="zh-CN" sz="1600" baseline="0" dirty="0">
                          <a:latin typeface="Segoe UI" panose="020B0502040204020203" pitchFamily="34" charset="0"/>
                          <a:cs typeface="Segoe UI" panose="020B0502040204020203" pitchFamily="34" charset="0"/>
                        </a:rPr>
                        <a:t> </a:t>
                      </a:r>
                      <a:r>
                        <a:rPr lang="en-US" altLang="zh-CN" sz="1600" i="1" baseline="0" dirty="0">
                          <a:latin typeface="Segoe UI" panose="020B0502040204020203" pitchFamily="34" charset="0"/>
                          <a:cs typeface="Segoe UI" panose="020B0502040204020203" pitchFamily="34" charset="0"/>
                        </a:rPr>
                        <a:t>et al</a:t>
                      </a:r>
                      <a:r>
                        <a:rPr lang="en-US" altLang="zh-CN" sz="1600" baseline="0" dirty="0">
                          <a:latin typeface="Segoe UI" panose="020B0502040204020203" pitchFamily="34" charset="0"/>
                          <a:cs typeface="Segoe UI" panose="020B0502040204020203" pitchFamily="34" charset="0"/>
                        </a:rPr>
                        <a:t>. [30]</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83.3</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83.6</a:t>
                      </a:r>
                      <a:endParaRPr lang="zh-CN" altLang="en-US" sz="16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2"/>
                  </a:ext>
                </a:extLst>
              </a:tr>
              <a:tr h="335280">
                <a:tc>
                  <a:txBody>
                    <a:bodyPr/>
                    <a:lstStyle/>
                    <a:p>
                      <a:endParaRPr lang="zh-CN" dirty="0"/>
                    </a:p>
                  </a:txBody>
                  <a:tcPr anchor="ctr">
                    <a:blipFill>
                      <a:blip r:embed="rId3"/>
                      <a:stretch>
                        <a:fillRect l="-352" t="-307273" r="-533803" b="-621818"/>
                      </a:stretch>
                    </a:blipFill>
                  </a:tcPr>
                </a:tc>
                <a:tc>
                  <a:txBody>
                    <a:bodyPr/>
                    <a:lstStyle/>
                    <a:p>
                      <a:pPr algn="ctr"/>
                      <a:r>
                        <a:rPr lang="en-US" altLang="zh-CN" sz="1600" dirty="0">
                          <a:latin typeface="Segoe UI" panose="020B0502040204020203" pitchFamily="34" charset="0"/>
                          <a:cs typeface="Segoe UI" panose="020B0502040204020203" pitchFamily="34" charset="0"/>
                        </a:rPr>
                        <a:t>55.8</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69.1</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67.3</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52.1</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82.1</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79.2</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66.9</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67.6</a:t>
                      </a:r>
                      <a:endParaRPr lang="zh-CN" altLang="en-US" sz="16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3"/>
                  </a:ext>
                </a:extLst>
              </a:tr>
              <a:tr h="335280">
                <a:tc>
                  <a:txBody>
                    <a:bodyPr/>
                    <a:lstStyle/>
                    <a:p>
                      <a:pPr algn="ctr"/>
                      <a:r>
                        <a:rPr lang="en-US" altLang="zh-CN" sz="1600" dirty="0">
                          <a:latin typeface="Segoe UI" panose="020B0502040204020203" pitchFamily="34" charset="0"/>
                          <a:cs typeface="Segoe UI" panose="020B0502040204020203" pitchFamily="34" charset="0"/>
                        </a:rPr>
                        <a:t>Biswas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[4]</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83.5</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a:t>
                      </a:r>
                      <a:endParaRPr lang="zh-CN" altLang="en-US" sz="16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4"/>
                  </a:ext>
                </a:extLst>
              </a:tr>
              <a:tr h="335280">
                <a:tc>
                  <a:txBody>
                    <a:bodyPr/>
                    <a:lstStyle/>
                    <a:p>
                      <a:pPr algn="ctr"/>
                      <a:r>
                        <a:rPr lang="en-US" altLang="zh-CN" sz="1600" dirty="0">
                          <a:latin typeface="Segoe UI" panose="020B0502040204020203" pitchFamily="34" charset="0"/>
                          <a:cs typeface="Segoe UI" panose="020B0502040204020203" pitchFamily="34" charset="0"/>
                        </a:rPr>
                        <a:t>B1</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73.0</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73.8</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83.3</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70.8</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86.0</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87.9</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74.5</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47.1</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76.2</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74.6</a:t>
                      </a:r>
                      <a:endParaRPr lang="zh-CN" altLang="en-US" sz="16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5"/>
                  </a:ext>
                </a:extLst>
              </a:tr>
              <a:tr h="335280">
                <a:tc>
                  <a:txBody>
                    <a:bodyPr/>
                    <a:lstStyle/>
                    <a:p>
                      <a:pPr algn="ctr"/>
                      <a:r>
                        <a:rPr lang="en-US" altLang="zh-CN" sz="1600" dirty="0">
                          <a:latin typeface="Segoe UI" panose="020B0502040204020203" pitchFamily="34" charset="0"/>
                          <a:cs typeface="Segoe UI" panose="020B0502040204020203" pitchFamily="34" charset="0"/>
                        </a:rPr>
                        <a:t>B2</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81.9</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77.1</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85.7</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74.0</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88.3</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88.4</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79.4</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47.1</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79.7</a:t>
                      </a:r>
                      <a:endParaRPr lang="zh-CN" altLang="en-US" sz="1600" dirty="0">
                        <a:latin typeface="Segoe UI" panose="020B0502040204020203" pitchFamily="34" charset="0"/>
                        <a:cs typeface="Segoe UI" panose="020B0502040204020203" pitchFamily="34" charset="0"/>
                      </a:endParaRPr>
                    </a:p>
                  </a:txBody>
                  <a:tcPr anchor="ctr"/>
                </a:tc>
                <a:tc>
                  <a:txBody>
                    <a:bodyPr/>
                    <a:lstStyle/>
                    <a:p>
                      <a:pPr algn="ctr"/>
                      <a:r>
                        <a:rPr lang="en-US" altLang="zh-CN" sz="1600" dirty="0">
                          <a:latin typeface="Segoe UI" panose="020B0502040204020203" pitchFamily="34" charset="0"/>
                          <a:cs typeface="Segoe UI" panose="020B0502040204020203" pitchFamily="34" charset="0"/>
                        </a:rPr>
                        <a:t>77.7</a:t>
                      </a:r>
                      <a:endParaRPr lang="zh-CN" altLang="en-US" sz="16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6"/>
                  </a:ext>
                </a:extLst>
              </a:tr>
              <a:tr h="335280">
                <a:tc>
                  <a:txBody>
                    <a:bodyPr/>
                    <a:lstStyle/>
                    <a:p>
                      <a:pPr algn="ctr"/>
                      <a:r>
                        <a:rPr lang="en-US" altLang="zh-CN" sz="1600" dirty="0">
                          <a:latin typeface="Segoe UI" panose="020B0502040204020203" pitchFamily="34" charset="0"/>
                          <a:cs typeface="Segoe UI" panose="020B0502040204020203" pitchFamily="34" charset="0"/>
                        </a:rPr>
                        <a:t>B3</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82.7</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88.6</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93.5</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74.5</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91.6</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89.6</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92.2</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75.9</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86.2</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86.1</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extLst>
                  <a:ext uri="{0D108BD9-81ED-4DB2-BD59-A6C34878D82A}">
                    <a16:rowId xmlns:a16="http://schemas.microsoft.com/office/drawing/2014/main" xmlns="" val="10007"/>
                  </a:ext>
                </a:extLst>
              </a:tr>
              <a:tr h="335280">
                <a:tc>
                  <a:txBody>
                    <a:bodyPr/>
                    <a:lstStyle/>
                    <a:p>
                      <a:pPr algn="ctr"/>
                      <a:r>
                        <a:rPr lang="en-US" altLang="zh-CN" sz="1600" dirty="0">
                          <a:latin typeface="Segoe UI" panose="020B0502040204020203" pitchFamily="34" charset="0"/>
                          <a:cs typeface="Segoe UI" panose="020B0502040204020203" pitchFamily="34" charset="0"/>
                        </a:rPr>
                        <a:t>B4</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89.8</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83.3</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94.1</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80.2</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86.6</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92.5</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83.3</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73.6</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86.3</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85.4</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extLst>
                  <a:ext uri="{0D108BD9-81ED-4DB2-BD59-A6C34878D82A}">
                    <a16:rowId xmlns:a16="http://schemas.microsoft.com/office/drawing/2014/main" xmlns="" val="10008"/>
                  </a:ext>
                </a:extLst>
              </a:tr>
              <a:tr h="335280">
                <a:tc>
                  <a:txBody>
                    <a:bodyPr/>
                    <a:lstStyle/>
                    <a:p>
                      <a:pPr algn="ctr"/>
                      <a:r>
                        <a:rPr lang="en-US" altLang="zh-CN" sz="1600" dirty="0">
                          <a:latin typeface="Segoe UI" panose="020B0502040204020203" pitchFamily="34" charset="0"/>
                          <a:cs typeface="Segoe UI" panose="020B0502040204020203" pitchFamily="34" charset="0"/>
                        </a:rPr>
                        <a:t>PC-TDM</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85.8</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88.1</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90.5</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80.2</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92.2</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87.9</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dirty="0">
                          <a:latin typeface="Segoe UI" panose="020B0502040204020203" pitchFamily="34" charset="0"/>
                          <a:cs typeface="Segoe UI" panose="020B0502040204020203" pitchFamily="34" charset="0"/>
                        </a:rPr>
                        <a:t>89.2</a:t>
                      </a:r>
                      <a:endParaRPr lang="zh-CN" altLang="en-US" sz="1600"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90.8</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87.7</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tc>
                  <a:txBody>
                    <a:bodyPr/>
                    <a:lstStyle/>
                    <a:p>
                      <a:pPr algn="ctr"/>
                      <a:r>
                        <a:rPr lang="en-US" altLang="zh-CN" sz="1600" b="1" dirty="0">
                          <a:latin typeface="Segoe UI" panose="020B0502040204020203" pitchFamily="34" charset="0"/>
                          <a:cs typeface="Segoe UI" panose="020B0502040204020203" pitchFamily="34" charset="0"/>
                        </a:rPr>
                        <a:t>88.1</a:t>
                      </a:r>
                      <a:endParaRPr lang="zh-CN" altLang="en-US" sz="1600" b="1" dirty="0">
                        <a:latin typeface="Segoe UI" panose="020B0502040204020203" pitchFamily="34" charset="0"/>
                        <a:cs typeface="Segoe UI" panose="020B0502040204020203" pitchFamily="34" charset="0"/>
                      </a:endParaRPr>
                    </a:p>
                  </a:txBody>
                  <a:tcPr anchor="ctr">
                    <a:solidFill>
                      <a:schemeClr val="accent2">
                        <a:lumMod val="60000"/>
                        <a:lumOff val="40000"/>
                      </a:schemeClr>
                    </a:solidFill>
                  </a:tcPr>
                </a:tc>
                <a:extLst>
                  <a:ext uri="{0D108BD9-81ED-4DB2-BD59-A6C34878D82A}">
                    <a16:rowId xmlns:a16="http://schemas.microsoft.com/office/drawing/2014/main" xmlns="" val="10009"/>
                  </a:ext>
                </a:extLst>
              </a:tr>
            </a:tbl>
          </a:graphicData>
        </a:graphic>
      </p:graphicFrame>
      <p:sp>
        <p:nvSpPr>
          <p:cNvPr id="4" name="灯片编号占位符 3"/>
          <p:cNvSpPr>
            <a:spLocks noGrp="1"/>
          </p:cNvSpPr>
          <p:nvPr>
            <p:ph type="sldNum" sz="quarter" idx="12"/>
          </p:nvPr>
        </p:nvSpPr>
        <p:spPr/>
        <p:txBody>
          <a:bodyPr/>
          <a:lstStyle/>
          <a:p>
            <a:fld id="{565CE74E-AB26-4998-AD42-012C4C1AD076}" type="slidenum">
              <a:rPr lang="zh-CN" altLang="en-US" smtClean="0"/>
              <a:t>20</a:t>
            </a:fld>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Results on Volleyball Dataset</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p:sp>
        <p:nvSpPr>
          <p:cNvPr id="5" name="文本框 4"/>
          <p:cNvSpPr txBox="1"/>
          <p:nvPr/>
        </p:nvSpPr>
        <p:spPr>
          <a:xfrm>
            <a:off x="838200" y="5990497"/>
            <a:ext cx="10515600" cy="338554"/>
          </a:xfrm>
          <a:prstGeom prst="rect">
            <a:avLst/>
          </a:prstGeom>
          <a:noFill/>
        </p:spPr>
        <p:txBody>
          <a:bodyPr wrap="square" rtlCol="0">
            <a:spAutoFit/>
          </a:bodyPr>
          <a:lstStyle/>
          <a:p>
            <a:pPr algn="ctr"/>
            <a:r>
              <a:rPr lang="en-US" altLang="zh-CN" sz="1600" dirty="0">
                <a:latin typeface="Segoe UI" panose="020B0502040204020203" pitchFamily="34" charset="0"/>
                <a:cs typeface="Segoe UI" panose="020B0502040204020203" pitchFamily="34" charset="0"/>
              </a:rPr>
              <a:t>Figure 1: Confusion </a:t>
            </a:r>
            <a:r>
              <a:rPr lang="en-US" altLang="zh-CN" sz="1600" dirty="0" err="1">
                <a:latin typeface="Segoe UI" panose="020B0502040204020203" pitchFamily="34" charset="0"/>
                <a:cs typeface="Segoe UI" panose="020B0502040204020203" pitchFamily="34" charset="0"/>
              </a:rPr>
              <a:t>matrixs</a:t>
            </a:r>
            <a:r>
              <a:rPr lang="en-US" altLang="zh-CN" sz="1600" dirty="0">
                <a:latin typeface="Segoe UI" panose="020B0502040204020203" pitchFamily="34" charset="0"/>
                <a:cs typeface="Segoe UI" panose="020B0502040204020203" pitchFamily="34" charset="0"/>
              </a:rPr>
              <a:t> on Volleyball Dataset</a:t>
            </a:r>
          </a:p>
        </p:txBody>
      </p:sp>
      <p:sp>
        <p:nvSpPr>
          <p:cNvPr id="4" name="灯片编号占位符 3"/>
          <p:cNvSpPr>
            <a:spLocks noGrp="1"/>
          </p:cNvSpPr>
          <p:nvPr>
            <p:ph type="sldNum" sz="quarter" idx="12"/>
          </p:nvPr>
        </p:nvSpPr>
        <p:spPr/>
        <p:txBody>
          <a:bodyPr/>
          <a:lstStyle/>
          <a:p>
            <a:fld id="{565CE74E-AB26-4998-AD42-012C4C1AD076}" type="slidenum">
              <a:rPr lang="zh-CN" altLang="en-US" smtClean="0"/>
              <a:t>21</a:t>
            </a:fld>
            <a:endParaRPr lang="zh-CN" altLang="en-US"/>
          </a:p>
        </p:txBody>
      </p:sp>
      <p:sp>
        <p:nvSpPr>
          <p:cNvPr id="9" name="文本框 8"/>
          <p:cNvSpPr txBox="1"/>
          <p:nvPr/>
        </p:nvSpPr>
        <p:spPr>
          <a:xfrm>
            <a:off x="1131363" y="5640949"/>
            <a:ext cx="4271198" cy="369332"/>
          </a:xfrm>
          <a:prstGeom prst="rect">
            <a:avLst/>
          </a:prstGeom>
          <a:noFill/>
        </p:spPr>
        <p:txBody>
          <a:bodyPr wrap="square" rtlCol="0" anchor="t">
            <a:spAutoFit/>
          </a:bodyPr>
          <a:lstStyle/>
          <a:p>
            <a:pPr algn="ctr"/>
            <a:r>
              <a:rPr lang="en-US" altLang="zh-CN" dirty="0">
                <a:sym typeface="+mn-ea"/>
              </a:rPr>
              <a:t>Ibrahim et al. CVPR 2016</a:t>
            </a:r>
            <a:endParaRPr lang="zh-CN" altLang="en-US" dirty="0"/>
          </a:p>
        </p:txBody>
      </p:sp>
      <p:sp>
        <p:nvSpPr>
          <p:cNvPr id="10" name="文本框 9"/>
          <p:cNvSpPr txBox="1"/>
          <p:nvPr/>
        </p:nvSpPr>
        <p:spPr>
          <a:xfrm>
            <a:off x="6623044" y="5617966"/>
            <a:ext cx="4279470" cy="369332"/>
          </a:xfrm>
          <a:prstGeom prst="rect">
            <a:avLst/>
          </a:prstGeom>
          <a:noFill/>
        </p:spPr>
        <p:txBody>
          <a:bodyPr wrap="square" rtlCol="0" anchor="t">
            <a:spAutoFit/>
          </a:bodyPr>
          <a:lstStyle/>
          <a:p>
            <a:pPr algn="ctr"/>
            <a:r>
              <a:rPr lang="en-US" altLang="zh-CN" dirty="0">
                <a:sym typeface="+mn-ea"/>
              </a:rPr>
              <a:t>Ours</a:t>
            </a:r>
            <a:endParaRPr lang="zh-CN" altLang="en-US"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362" y="1429014"/>
            <a:ext cx="4271199" cy="41400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044" y="1429014"/>
            <a:ext cx="4279470" cy="4140000"/>
          </a:xfrm>
          <a:prstGeom prst="rect">
            <a:avLst/>
          </a:prstGeom>
        </p:spPr>
      </p:pic>
      <p:sp>
        <p:nvSpPr>
          <p:cNvPr id="15" name="椭圆 14"/>
          <p:cNvSpPr/>
          <p:nvPr/>
        </p:nvSpPr>
        <p:spPr>
          <a:xfrm>
            <a:off x="2735580" y="1458601"/>
            <a:ext cx="419100" cy="415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237220" y="1471996"/>
            <a:ext cx="419100" cy="415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844040" y="2338658"/>
            <a:ext cx="419100" cy="415919"/>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368540" y="2349633"/>
            <a:ext cx="419100" cy="415919"/>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787640" y="2771116"/>
            <a:ext cx="419100" cy="41591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263140" y="2775575"/>
            <a:ext cx="419100" cy="41591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154680" y="1906606"/>
            <a:ext cx="419100" cy="41591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656320" y="1908037"/>
            <a:ext cx="419100" cy="415919"/>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Results on Collective Activity Dataset</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p:sp>
        <p:nvSpPr>
          <p:cNvPr id="5" name="文本框 4"/>
          <p:cNvSpPr txBox="1"/>
          <p:nvPr/>
        </p:nvSpPr>
        <p:spPr>
          <a:xfrm>
            <a:off x="611786" y="5838750"/>
            <a:ext cx="7092000" cy="584775"/>
          </a:xfrm>
          <a:prstGeom prst="rect">
            <a:avLst/>
          </a:prstGeom>
          <a:noFill/>
        </p:spPr>
        <p:txBody>
          <a:bodyPr wrap="square" rtlCol="0">
            <a:spAutoFit/>
          </a:bodyPr>
          <a:lstStyle/>
          <a:p>
            <a:pPr algn="ctr"/>
            <a:r>
              <a:rPr lang="en-US" altLang="zh-CN" sz="1600" dirty="0">
                <a:latin typeface="Segoe UI" panose="020B0502040204020203" pitchFamily="34" charset="0"/>
                <a:cs typeface="Segoe UI" panose="020B0502040204020203" pitchFamily="34" charset="0"/>
              </a:rPr>
              <a:t>Table 1: Comparison of different methods on Collective Activity Dataset. </a:t>
            </a:r>
            <a:r>
              <a:rPr lang="en-US" altLang="zh-CN" sz="1600" dirty="0"/>
              <a:t>Mean Per-Class Accuracy (MPCA)</a:t>
            </a:r>
            <a:endParaRPr lang="en-US" altLang="zh-CN" sz="1600" dirty="0">
              <a:latin typeface="Segoe UI" panose="020B0502040204020203" pitchFamily="34" charset="0"/>
              <a:cs typeface="Segoe UI" panose="020B0502040204020203" pitchFamily="34"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1871092377"/>
              </p:ext>
            </p:extLst>
          </p:nvPr>
        </p:nvGraphicFramePr>
        <p:xfrm>
          <a:off x="611785" y="1457158"/>
          <a:ext cx="7102617" cy="4358640"/>
        </p:xfrm>
        <a:graphic>
          <a:graphicData uri="http://schemas.openxmlformats.org/drawingml/2006/table">
            <a:tbl>
              <a:tblPr firstRow="1" bandRow="1">
                <a:tableStyleId>{5C22544A-7EE6-4342-B048-85BDC9FD1C3A}</a:tableStyleId>
              </a:tblPr>
              <a:tblGrid>
                <a:gridCol w="2224447">
                  <a:extLst>
                    <a:ext uri="{9D8B030D-6E8A-4147-A177-3AD203B41FA5}">
                      <a16:colId xmlns:a16="http://schemas.microsoft.com/office/drawing/2014/main" xmlns="" val="20000"/>
                    </a:ext>
                  </a:extLst>
                </a:gridCol>
                <a:gridCol w="975634">
                  <a:extLst>
                    <a:ext uri="{9D8B030D-6E8A-4147-A177-3AD203B41FA5}">
                      <a16:colId xmlns:a16="http://schemas.microsoft.com/office/drawing/2014/main" xmlns="" val="20001"/>
                    </a:ext>
                  </a:extLst>
                </a:gridCol>
                <a:gridCol w="975634">
                  <a:extLst>
                    <a:ext uri="{9D8B030D-6E8A-4147-A177-3AD203B41FA5}">
                      <a16:colId xmlns:a16="http://schemas.microsoft.com/office/drawing/2014/main" xmlns="" val="20002"/>
                    </a:ext>
                  </a:extLst>
                </a:gridCol>
                <a:gridCol w="975634">
                  <a:extLst>
                    <a:ext uri="{9D8B030D-6E8A-4147-A177-3AD203B41FA5}">
                      <a16:colId xmlns:a16="http://schemas.microsoft.com/office/drawing/2014/main" xmlns="" val="20003"/>
                    </a:ext>
                  </a:extLst>
                </a:gridCol>
                <a:gridCol w="975634">
                  <a:extLst>
                    <a:ext uri="{9D8B030D-6E8A-4147-A177-3AD203B41FA5}">
                      <a16:colId xmlns:a16="http://schemas.microsoft.com/office/drawing/2014/main" xmlns="" val="20004"/>
                    </a:ext>
                  </a:extLst>
                </a:gridCol>
                <a:gridCol w="975634">
                  <a:extLst>
                    <a:ext uri="{9D8B030D-6E8A-4147-A177-3AD203B41FA5}">
                      <a16:colId xmlns:a16="http://schemas.microsoft.com/office/drawing/2014/main" xmlns="" val="20005"/>
                    </a:ext>
                  </a:extLst>
                </a:gridCol>
              </a:tblGrid>
              <a:tr h="324000">
                <a:tc>
                  <a:txBody>
                    <a:bodyPr/>
                    <a:lstStyle/>
                    <a:p>
                      <a:pPr algn="ctr"/>
                      <a:r>
                        <a:rPr lang="en-US" altLang="zh-CN" sz="1600" dirty="0"/>
                        <a:t>Methods</a:t>
                      </a:r>
                      <a:endParaRPr lang="zh-CN" altLang="en-US" sz="1600" dirty="0"/>
                    </a:p>
                  </a:txBody>
                  <a:tcPr anchor="ctr"/>
                </a:tc>
                <a:tc>
                  <a:txBody>
                    <a:bodyPr/>
                    <a:lstStyle/>
                    <a:p>
                      <a:pPr algn="ctr"/>
                      <a:r>
                        <a:rPr lang="en-US" altLang="zh-CN" sz="1600" dirty="0"/>
                        <a:t>Moving</a:t>
                      </a:r>
                      <a:endParaRPr lang="zh-CN" altLang="en-US" sz="1600" dirty="0"/>
                    </a:p>
                  </a:txBody>
                  <a:tcPr anchor="ctr"/>
                </a:tc>
                <a:tc>
                  <a:txBody>
                    <a:bodyPr/>
                    <a:lstStyle/>
                    <a:p>
                      <a:pPr algn="ctr"/>
                      <a:r>
                        <a:rPr lang="en-US" altLang="zh-CN" sz="1600" dirty="0"/>
                        <a:t>Waiting</a:t>
                      </a:r>
                      <a:endParaRPr lang="zh-CN" altLang="en-US" sz="1600" dirty="0"/>
                    </a:p>
                  </a:txBody>
                  <a:tcPr anchor="ctr"/>
                </a:tc>
                <a:tc>
                  <a:txBody>
                    <a:bodyPr/>
                    <a:lstStyle/>
                    <a:p>
                      <a:pPr algn="ctr"/>
                      <a:r>
                        <a:rPr lang="en-US" altLang="zh-CN" sz="1600" dirty="0"/>
                        <a:t>Queuing</a:t>
                      </a:r>
                      <a:endParaRPr lang="zh-CN" altLang="en-US" sz="1600" dirty="0"/>
                    </a:p>
                  </a:txBody>
                  <a:tcPr anchor="ctr"/>
                </a:tc>
                <a:tc>
                  <a:txBody>
                    <a:bodyPr/>
                    <a:lstStyle/>
                    <a:p>
                      <a:pPr algn="ctr"/>
                      <a:r>
                        <a:rPr lang="en-US" altLang="zh-CN" sz="1600" dirty="0"/>
                        <a:t>Talking</a:t>
                      </a:r>
                      <a:endParaRPr lang="zh-CN" altLang="en-US" sz="1600" dirty="0"/>
                    </a:p>
                  </a:txBody>
                  <a:tcPr anchor="ctr"/>
                </a:tc>
                <a:tc>
                  <a:txBody>
                    <a:bodyPr/>
                    <a:lstStyle/>
                    <a:p>
                      <a:pPr algn="ctr"/>
                      <a:r>
                        <a:rPr lang="en-US" altLang="zh-CN" sz="1600" dirty="0"/>
                        <a:t>MPCA</a:t>
                      </a:r>
                      <a:endParaRPr lang="zh-CN" altLang="en-US" sz="1600" dirty="0"/>
                    </a:p>
                  </a:txBody>
                  <a:tcPr anchor="ctr"/>
                </a:tc>
                <a:extLst>
                  <a:ext uri="{0D108BD9-81ED-4DB2-BD59-A6C34878D82A}">
                    <a16:rowId xmlns:a16="http://schemas.microsoft.com/office/drawing/2014/main" xmlns="" val="10000"/>
                  </a:ext>
                </a:extLst>
              </a:tr>
              <a:tr h="324000">
                <a:tc>
                  <a:txBody>
                    <a:bodyPr/>
                    <a:lstStyle/>
                    <a:p>
                      <a:pPr algn="ctr"/>
                      <a:r>
                        <a:rPr lang="en-US" altLang="zh-CN" sz="1600" dirty="0"/>
                        <a:t>Lan</a:t>
                      </a:r>
                      <a:r>
                        <a:rPr lang="en-US" altLang="zh-CN" sz="1600" baseline="0" dirty="0"/>
                        <a:t> </a:t>
                      </a:r>
                      <a:r>
                        <a:rPr lang="en-US" altLang="zh-CN" sz="1600" i="1" baseline="0" dirty="0"/>
                        <a:t>et al. [24]</a:t>
                      </a:r>
                      <a:endParaRPr lang="zh-CN" altLang="en-US" sz="1600" i="1" dirty="0"/>
                    </a:p>
                  </a:txBody>
                  <a:tcPr anchor="ctr"/>
                </a:tc>
                <a:tc>
                  <a:txBody>
                    <a:bodyPr/>
                    <a:lstStyle/>
                    <a:p>
                      <a:pPr algn="ctr"/>
                      <a:r>
                        <a:rPr lang="en-US" altLang="zh-CN" sz="1600" dirty="0"/>
                        <a:t>92</a:t>
                      </a:r>
                      <a:endParaRPr lang="zh-CN" altLang="en-US" sz="1600" dirty="0"/>
                    </a:p>
                  </a:txBody>
                  <a:tcPr anchor="ctr"/>
                </a:tc>
                <a:tc>
                  <a:txBody>
                    <a:bodyPr/>
                    <a:lstStyle/>
                    <a:p>
                      <a:pPr algn="ctr"/>
                      <a:r>
                        <a:rPr lang="en-US" altLang="zh-CN" sz="1600" dirty="0"/>
                        <a:t>69</a:t>
                      </a:r>
                      <a:endParaRPr lang="zh-CN" altLang="en-US" sz="1600" dirty="0"/>
                    </a:p>
                  </a:txBody>
                  <a:tcPr anchor="ctr"/>
                </a:tc>
                <a:tc>
                  <a:txBody>
                    <a:bodyPr/>
                    <a:lstStyle/>
                    <a:p>
                      <a:pPr algn="ctr"/>
                      <a:r>
                        <a:rPr lang="en-US" altLang="zh-CN" sz="1600" dirty="0"/>
                        <a:t>76</a:t>
                      </a:r>
                      <a:endParaRPr lang="zh-CN" altLang="en-US" sz="1600" dirty="0"/>
                    </a:p>
                  </a:txBody>
                  <a:tcPr anchor="ctr"/>
                </a:tc>
                <a:tc>
                  <a:txBody>
                    <a:bodyPr/>
                    <a:lstStyle/>
                    <a:p>
                      <a:pPr algn="ctr"/>
                      <a:r>
                        <a:rPr lang="en-US" altLang="zh-CN" sz="1600" dirty="0"/>
                        <a:t>99</a:t>
                      </a:r>
                      <a:endParaRPr lang="zh-CN" altLang="en-US" sz="1600" dirty="0"/>
                    </a:p>
                  </a:txBody>
                  <a:tcPr anchor="ctr"/>
                </a:tc>
                <a:tc>
                  <a:txBody>
                    <a:bodyPr/>
                    <a:lstStyle/>
                    <a:p>
                      <a:pPr algn="ctr"/>
                      <a:r>
                        <a:rPr lang="en-US" altLang="zh-CN" sz="1600" dirty="0"/>
                        <a:t>84</a:t>
                      </a:r>
                      <a:endParaRPr lang="zh-CN" altLang="en-US" sz="1600" dirty="0"/>
                    </a:p>
                  </a:txBody>
                  <a:tcPr anchor="ctr"/>
                </a:tc>
                <a:extLst>
                  <a:ext uri="{0D108BD9-81ED-4DB2-BD59-A6C34878D82A}">
                    <a16:rowId xmlns:a16="http://schemas.microsoft.com/office/drawing/2014/main" xmlns="" val="10001"/>
                  </a:ext>
                </a:extLst>
              </a:tr>
              <a:tr h="324000">
                <a:tc>
                  <a:txBody>
                    <a:bodyPr/>
                    <a:lstStyle/>
                    <a:p>
                      <a:pPr algn="ctr"/>
                      <a:r>
                        <a:rPr lang="en-US" altLang="zh-CN" sz="1600" dirty="0"/>
                        <a:t>Choi</a:t>
                      </a:r>
                      <a:r>
                        <a:rPr lang="en-US" altLang="zh-CN" sz="1600" baseline="0" dirty="0"/>
                        <a:t> </a:t>
                      </a:r>
                      <a:r>
                        <a:rPr lang="en-US" altLang="zh-CN" sz="1600" i="1" baseline="0" dirty="0"/>
                        <a:t>et al. [6]</a:t>
                      </a:r>
                      <a:endParaRPr lang="zh-CN" altLang="en-US" sz="1600" i="1" dirty="0"/>
                    </a:p>
                  </a:txBody>
                  <a:tcPr anchor="ctr"/>
                </a:tc>
                <a:tc>
                  <a:txBody>
                    <a:bodyPr/>
                    <a:lstStyle/>
                    <a:p>
                      <a:pPr algn="ctr"/>
                      <a:r>
                        <a:rPr lang="en-US" altLang="zh-CN" sz="1600" dirty="0"/>
                        <a:t>90</a:t>
                      </a:r>
                      <a:endParaRPr lang="zh-CN" altLang="en-US" sz="1600" dirty="0"/>
                    </a:p>
                  </a:txBody>
                  <a:tcPr anchor="ctr"/>
                </a:tc>
                <a:tc>
                  <a:txBody>
                    <a:bodyPr/>
                    <a:lstStyle/>
                    <a:p>
                      <a:pPr algn="ctr"/>
                      <a:r>
                        <a:rPr lang="en-US" altLang="zh-CN" sz="1600" b="1" dirty="0"/>
                        <a:t>82.9</a:t>
                      </a:r>
                      <a:endParaRPr lang="zh-CN" altLang="en-US" sz="1600" b="1" dirty="0"/>
                    </a:p>
                  </a:txBody>
                  <a:tcPr anchor="ctr"/>
                </a:tc>
                <a:tc>
                  <a:txBody>
                    <a:bodyPr/>
                    <a:lstStyle/>
                    <a:p>
                      <a:pPr algn="ctr"/>
                      <a:r>
                        <a:rPr lang="en-US" altLang="zh-CN" sz="1600" dirty="0"/>
                        <a:t>95.4</a:t>
                      </a:r>
                      <a:endParaRPr lang="zh-CN" altLang="en-US" sz="1600" dirty="0"/>
                    </a:p>
                  </a:txBody>
                  <a:tcPr anchor="ctr"/>
                </a:tc>
                <a:tc>
                  <a:txBody>
                    <a:bodyPr/>
                    <a:lstStyle/>
                    <a:p>
                      <a:pPr algn="ctr"/>
                      <a:r>
                        <a:rPr lang="en-US" altLang="zh-CN" sz="1600" dirty="0"/>
                        <a:t>94.9</a:t>
                      </a:r>
                      <a:endParaRPr lang="zh-CN" altLang="en-US" sz="1600" dirty="0"/>
                    </a:p>
                  </a:txBody>
                  <a:tcPr anchor="ctr"/>
                </a:tc>
                <a:tc>
                  <a:txBody>
                    <a:bodyPr/>
                    <a:lstStyle/>
                    <a:p>
                      <a:pPr algn="ctr"/>
                      <a:r>
                        <a:rPr lang="en-US" altLang="zh-CN" sz="1600" dirty="0"/>
                        <a:t>90.8</a:t>
                      </a:r>
                      <a:endParaRPr lang="zh-CN" altLang="en-US" sz="1600" dirty="0"/>
                    </a:p>
                  </a:txBody>
                  <a:tcPr anchor="ctr"/>
                </a:tc>
                <a:extLst>
                  <a:ext uri="{0D108BD9-81ED-4DB2-BD59-A6C34878D82A}">
                    <a16:rowId xmlns:a16="http://schemas.microsoft.com/office/drawing/2014/main" xmlns="" val="10002"/>
                  </a:ext>
                </a:extLst>
              </a:tr>
              <a:tr h="324000">
                <a:tc>
                  <a:txBody>
                    <a:bodyPr/>
                    <a:lstStyle/>
                    <a:p>
                      <a:pPr algn="ctr"/>
                      <a:r>
                        <a:rPr lang="en-US" altLang="zh-CN" sz="1600" dirty="0"/>
                        <a:t>Zhou</a:t>
                      </a:r>
                      <a:r>
                        <a:rPr lang="en-US" altLang="zh-CN" sz="1600" baseline="0" dirty="0"/>
                        <a:t> </a:t>
                      </a:r>
                      <a:r>
                        <a:rPr lang="en-US" altLang="zh-CN" sz="1600" i="1" baseline="0" dirty="0"/>
                        <a:t>et al. [43]</a:t>
                      </a:r>
                      <a:endParaRPr lang="zh-CN" altLang="en-US" sz="1600" i="1" dirty="0"/>
                    </a:p>
                  </a:txBody>
                  <a:tcPr anchor="ctr"/>
                </a:tc>
                <a:tc>
                  <a:txBody>
                    <a:bodyPr/>
                    <a:lstStyle/>
                    <a:p>
                      <a:pPr algn="ctr"/>
                      <a:r>
                        <a:rPr lang="en-US" altLang="zh-CN" sz="1600" dirty="0"/>
                        <a:t>88.5</a:t>
                      </a:r>
                      <a:endParaRPr lang="zh-CN" altLang="en-US" sz="1600" dirty="0"/>
                    </a:p>
                  </a:txBody>
                  <a:tcPr anchor="ctr"/>
                </a:tc>
                <a:tc>
                  <a:txBody>
                    <a:bodyPr/>
                    <a:lstStyle/>
                    <a:p>
                      <a:pPr algn="ctr"/>
                      <a:r>
                        <a:rPr lang="en-US" altLang="zh-CN" sz="1600" dirty="0"/>
                        <a:t>74.0</a:t>
                      </a:r>
                      <a:endParaRPr lang="zh-CN" altLang="en-US" sz="1600" dirty="0"/>
                    </a:p>
                  </a:txBody>
                  <a:tcPr anchor="ctr"/>
                </a:tc>
                <a:tc>
                  <a:txBody>
                    <a:bodyPr/>
                    <a:lstStyle/>
                    <a:p>
                      <a:pPr algn="ctr"/>
                      <a:r>
                        <a:rPr lang="en-US" altLang="zh-CN" sz="1600" dirty="0"/>
                        <a:t>95.0</a:t>
                      </a:r>
                      <a:endParaRPr lang="zh-CN" altLang="en-US" sz="1600" dirty="0"/>
                    </a:p>
                  </a:txBody>
                  <a:tcPr anchor="ctr"/>
                </a:tc>
                <a:tc>
                  <a:txBody>
                    <a:bodyPr/>
                    <a:lstStyle/>
                    <a:p>
                      <a:pPr algn="ctr"/>
                      <a:r>
                        <a:rPr lang="en-US" altLang="zh-CN" sz="1600" dirty="0"/>
                        <a:t>98.0</a:t>
                      </a:r>
                      <a:endParaRPr lang="zh-CN" altLang="en-US" sz="1600" dirty="0"/>
                    </a:p>
                  </a:txBody>
                  <a:tcPr anchor="ctr"/>
                </a:tc>
                <a:tc>
                  <a:txBody>
                    <a:bodyPr/>
                    <a:lstStyle/>
                    <a:p>
                      <a:pPr algn="ctr"/>
                      <a:r>
                        <a:rPr lang="en-US" altLang="zh-CN" sz="1600" dirty="0"/>
                        <a:t>88.9</a:t>
                      </a:r>
                      <a:endParaRPr lang="zh-CN" altLang="en-US" sz="1600" dirty="0"/>
                    </a:p>
                  </a:txBody>
                  <a:tcPr anchor="ctr"/>
                </a:tc>
                <a:extLst>
                  <a:ext uri="{0D108BD9-81ED-4DB2-BD59-A6C34878D82A}">
                    <a16:rowId xmlns:a16="http://schemas.microsoft.com/office/drawing/2014/main" xmlns="" val="10003"/>
                  </a:ext>
                </a:extLst>
              </a:tr>
              <a:tr h="324000">
                <a:tc>
                  <a:txBody>
                    <a:bodyPr/>
                    <a:lstStyle/>
                    <a:p>
                      <a:pPr algn="ctr"/>
                      <a:r>
                        <a:rPr lang="en-US" altLang="zh-CN" sz="1600" dirty="0"/>
                        <a:t>Ibrahim </a:t>
                      </a:r>
                      <a:r>
                        <a:rPr lang="en-US" altLang="zh-CN" sz="1600" i="1" dirty="0"/>
                        <a:t>et al. [17]</a:t>
                      </a:r>
                      <a:endParaRPr lang="zh-CN" altLang="en-US" sz="1600" i="1" dirty="0"/>
                    </a:p>
                  </a:txBody>
                  <a:tcPr anchor="ctr"/>
                </a:tc>
                <a:tc>
                  <a:txBody>
                    <a:bodyPr/>
                    <a:lstStyle/>
                    <a:p>
                      <a:pPr algn="ctr"/>
                      <a:r>
                        <a:rPr lang="en-US" altLang="zh-CN" sz="1600" dirty="0"/>
                        <a:t>95.9</a:t>
                      </a:r>
                      <a:endParaRPr lang="zh-CN" altLang="en-US" sz="1600" dirty="0"/>
                    </a:p>
                  </a:txBody>
                  <a:tcPr anchor="ctr"/>
                </a:tc>
                <a:tc>
                  <a:txBody>
                    <a:bodyPr/>
                    <a:lstStyle/>
                    <a:p>
                      <a:pPr algn="ctr"/>
                      <a:r>
                        <a:rPr lang="en-US" altLang="zh-CN" sz="1600" dirty="0"/>
                        <a:t>66.4</a:t>
                      </a:r>
                      <a:endParaRPr lang="zh-CN" altLang="en-US" sz="1600" dirty="0"/>
                    </a:p>
                  </a:txBody>
                  <a:tcPr anchor="ctr"/>
                </a:tc>
                <a:tc>
                  <a:txBody>
                    <a:bodyPr/>
                    <a:lstStyle/>
                    <a:p>
                      <a:pPr algn="ctr"/>
                      <a:r>
                        <a:rPr lang="en-US" altLang="zh-CN" sz="1600" dirty="0"/>
                        <a:t>96.8</a:t>
                      </a:r>
                      <a:endParaRPr lang="zh-CN" altLang="en-US" sz="1600" dirty="0"/>
                    </a:p>
                  </a:txBody>
                  <a:tcPr anchor="ctr"/>
                </a:tc>
                <a:tc>
                  <a:txBody>
                    <a:bodyPr/>
                    <a:lstStyle/>
                    <a:p>
                      <a:pPr algn="ctr"/>
                      <a:r>
                        <a:rPr lang="en-US" altLang="zh-CN" sz="1600" b="1" i="0" dirty="0"/>
                        <a:t>99.5</a:t>
                      </a:r>
                      <a:endParaRPr lang="zh-CN" altLang="en-US" sz="1600" b="1" i="0" dirty="0"/>
                    </a:p>
                  </a:txBody>
                  <a:tcPr anchor="ctr"/>
                </a:tc>
                <a:tc>
                  <a:txBody>
                    <a:bodyPr/>
                    <a:lstStyle/>
                    <a:p>
                      <a:pPr algn="ctr"/>
                      <a:r>
                        <a:rPr lang="en-US" altLang="zh-CN" sz="1600" dirty="0"/>
                        <a:t>89.7</a:t>
                      </a:r>
                      <a:endParaRPr lang="zh-CN" altLang="en-US" sz="1600" dirty="0"/>
                    </a:p>
                  </a:txBody>
                  <a:tcPr anchor="ctr"/>
                </a:tc>
                <a:extLst>
                  <a:ext uri="{0D108BD9-81ED-4DB2-BD59-A6C34878D82A}">
                    <a16:rowId xmlns:a16="http://schemas.microsoft.com/office/drawing/2014/main" xmlns="" val="10004"/>
                  </a:ext>
                </a:extLst>
              </a:tr>
              <a:tr h="324000">
                <a:tc>
                  <a:txBody>
                    <a:bodyPr/>
                    <a:lstStyle/>
                    <a:p>
                      <a:pPr algn="ctr"/>
                      <a:r>
                        <a:rPr lang="en-US" altLang="zh-CN" sz="1600" dirty="0" err="1"/>
                        <a:t>Hajimirsadeghi</a:t>
                      </a:r>
                      <a:r>
                        <a:rPr lang="en-US" altLang="zh-CN" sz="1600" dirty="0"/>
                        <a:t> </a:t>
                      </a:r>
                      <a:r>
                        <a:rPr lang="en-US" altLang="zh-CN" sz="1600" i="1" dirty="0"/>
                        <a:t>et al. [13]</a:t>
                      </a:r>
                      <a:endParaRPr lang="zh-CN" altLang="en-US" sz="1600" i="1" dirty="0"/>
                    </a:p>
                  </a:txBody>
                  <a:tcPr anchor="ctr"/>
                </a:tc>
                <a:tc>
                  <a:txBody>
                    <a:bodyPr/>
                    <a:lstStyle/>
                    <a:p>
                      <a:pPr algn="ctr"/>
                      <a:r>
                        <a:rPr lang="en-US" altLang="zh-CN" sz="1600" dirty="0"/>
                        <a:t>87.0</a:t>
                      </a:r>
                      <a:endParaRPr lang="zh-CN" altLang="en-US" sz="1600" dirty="0"/>
                    </a:p>
                  </a:txBody>
                  <a:tcPr anchor="ctr"/>
                </a:tc>
                <a:tc>
                  <a:txBody>
                    <a:bodyPr/>
                    <a:lstStyle/>
                    <a:p>
                      <a:pPr algn="ctr"/>
                      <a:r>
                        <a:rPr lang="en-US" altLang="zh-CN" sz="1600" dirty="0"/>
                        <a:t>75.0</a:t>
                      </a:r>
                      <a:endParaRPr lang="zh-CN" altLang="en-US" sz="1600" dirty="0"/>
                    </a:p>
                  </a:txBody>
                  <a:tcPr anchor="ctr"/>
                </a:tc>
                <a:tc>
                  <a:txBody>
                    <a:bodyPr/>
                    <a:lstStyle/>
                    <a:p>
                      <a:pPr algn="ctr"/>
                      <a:r>
                        <a:rPr lang="en-US" altLang="zh-CN" sz="1600" dirty="0"/>
                        <a:t>92.0</a:t>
                      </a:r>
                      <a:endParaRPr lang="zh-CN" altLang="en-US" sz="1600" dirty="0"/>
                    </a:p>
                  </a:txBody>
                  <a:tcPr anchor="ctr"/>
                </a:tc>
                <a:tc>
                  <a:txBody>
                    <a:bodyPr/>
                    <a:lstStyle/>
                    <a:p>
                      <a:pPr algn="ctr"/>
                      <a:r>
                        <a:rPr lang="en-US" altLang="zh-CN" sz="1600" dirty="0"/>
                        <a:t>99.0</a:t>
                      </a:r>
                      <a:endParaRPr lang="zh-CN" altLang="en-US" sz="1600" dirty="0"/>
                    </a:p>
                  </a:txBody>
                  <a:tcPr anchor="ctr"/>
                </a:tc>
                <a:tc>
                  <a:txBody>
                    <a:bodyPr/>
                    <a:lstStyle/>
                    <a:p>
                      <a:pPr algn="ctr"/>
                      <a:r>
                        <a:rPr lang="en-US" altLang="zh-CN" sz="1600" dirty="0"/>
                        <a:t>88.3</a:t>
                      </a:r>
                      <a:endParaRPr lang="zh-CN" altLang="en-US" sz="1600" dirty="0"/>
                    </a:p>
                  </a:txBody>
                  <a:tcPr anchor="ctr"/>
                </a:tc>
                <a:extLst>
                  <a:ext uri="{0D108BD9-81ED-4DB2-BD59-A6C34878D82A}">
                    <a16:rowId xmlns:a16="http://schemas.microsoft.com/office/drawing/2014/main" xmlns="" val="10005"/>
                  </a:ext>
                </a:extLst>
              </a:tr>
              <a:tr h="324000">
                <a:tc>
                  <a:txBody>
                    <a:bodyPr/>
                    <a:lstStyle/>
                    <a:p>
                      <a:pPr algn="ctr"/>
                      <a:r>
                        <a:rPr lang="en-US" altLang="zh-CN" sz="1600" dirty="0"/>
                        <a:t>Wang </a:t>
                      </a:r>
                      <a:r>
                        <a:rPr lang="en-US" altLang="zh-CN" sz="1600" i="1" dirty="0"/>
                        <a:t>et al. [39]</a:t>
                      </a:r>
                      <a:endParaRPr lang="zh-CN" altLang="en-US" sz="1600" i="1" dirty="0"/>
                    </a:p>
                  </a:txBody>
                  <a:tcPr anchor="ctr"/>
                </a:tc>
                <a:tc>
                  <a:txBody>
                    <a:bodyPr/>
                    <a:lstStyle/>
                    <a:p>
                      <a:pPr algn="ctr"/>
                      <a:r>
                        <a:rPr lang="en-US" altLang="zh-CN" sz="1600" dirty="0"/>
                        <a:t>94.9</a:t>
                      </a:r>
                      <a:endParaRPr lang="zh-CN" altLang="en-US" sz="1600" dirty="0"/>
                    </a:p>
                  </a:txBody>
                  <a:tcPr anchor="ctr"/>
                </a:tc>
                <a:tc>
                  <a:txBody>
                    <a:bodyPr/>
                    <a:lstStyle/>
                    <a:p>
                      <a:pPr algn="ctr"/>
                      <a:r>
                        <a:rPr lang="en-US" altLang="zh-CN" sz="1600" dirty="0"/>
                        <a:t>63.6</a:t>
                      </a:r>
                      <a:endParaRPr lang="zh-CN" altLang="en-US" sz="1600" dirty="0"/>
                    </a:p>
                  </a:txBody>
                  <a:tcPr anchor="ctr"/>
                </a:tc>
                <a:tc>
                  <a:txBody>
                    <a:bodyPr/>
                    <a:lstStyle/>
                    <a:p>
                      <a:pPr algn="ctr"/>
                      <a:r>
                        <a:rPr lang="en-US" altLang="zh-CN" sz="1600" b="1" dirty="0"/>
                        <a:t>100</a:t>
                      </a:r>
                      <a:endParaRPr lang="zh-CN" altLang="en-US" sz="1600" b="1" dirty="0"/>
                    </a:p>
                  </a:txBody>
                  <a:tcPr anchor="ctr"/>
                </a:tc>
                <a:tc>
                  <a:txBody>
                    <a:bodyPr/>
                    <a:lstStyle/>
                    <a:p>
                      <a:pPr algn="ctr"/>
                      <a:r>
                        <a:rPr lang="en-US" altLang="zh-CN" sz="1600" b="1" dirty="0"/>
                        <a:t>99.5</a:t>
                      </a:r>
                      <a:endParaRPr lang="zh-CN" altLang="en-US" sz="1600" b="1" dirty="0"/>
                    </a:p>
                  </a:txBody>
                  <a:tcPr anchor="ctr"/>
                </a:tc>
                <a:tc>
                  <a:txBody>
                    <a:bodyPr/>
                    <a:lstStyle/>
                    <a:p>
                      <a:pPr algn="ctr"/>
                      <a:r>
                        <a:rPr lang="en-US" altLang="zh-CN" sz="1600" dirty="0"/>
                        <a:t>89.4</a:t>
                      </a:r>
                      <a:endParaRPr lang="zh-CN" altLang="en-US" sz="1600" dirty="0"/>
                    </a:p>
                  </a:txBody>
                  <a:tcPr anchor="ctr"/>
                </a:tc>
                <a:extLst>
                  <a:ext uri="{0D108BD9-81ED-4DB2-BD59-A6C34878D82A}">
                    <a16:rowId xmlns:a16="http://schemas.microsoft.com/office/drawing/2014/main" xmlns="" val="10006"/>
                  </a:ext>
                </a:extLst>
              </a:tr>
              <a:tr h="324000">
                <a:tc>
                  <a:txBody>
                    <a:bodyPr/>
                    <a:lstStyle/>
                    <a:p>
                      <a:pPr algn="ctr"/>
                      <a:r>
                        <a:rPr lang="en-US" altLang="zh-CN" sz="1600" dirty="0"/>
                        <a:t>Li </a:t>
                      </a:r>
                      <a:r>
                        <a:rPr lang="en-US" altLang="zh-CN" sz="1600" i="1" dirty="0"/>
                        <a:t>et al. [25]</a:t>
                      </a:r>
                      <a:endParaRPr lang="zh-CN" altLang="en-US" sz="1600" i="1" dirty="0"/>
                    </a:p>
                  </a:txBody>
                  <a:tcPr anchor="ctr"/>
                </a:tc>
                <a:tc>
                  <a:txBody>
                    <a:bodyPr/>
                    <a:lstStyle/>
                    <a:p>
                      <a:pPr algn="ctr"/>
                      <a:r>
                        <a:rPr lang="en-US" altLang="zh-CN" sz="1600" dirty="0"/>
                        <a:t>90.8</a:t>
                      </a:r>
                      <a:endParaRPr lang="zh-CN" altLang="en-US" sz="1600" dirty="0"/>
                    </a:p>
                  </a:txBody>
                  <a:tcPr anchor="ctr"/>
                </a:tc>
                <a:tc>
                  <a:txBody>
                    <a:bodyPr/>
                    <a:lstStyle/>
                    <a:p>
                      <a:pPr algn="ctr"/>
                      <a:r>
                        <a:rPr lang="en-US" altLang="zh-CN" sz="1600" dirty="0"/>
                        <a:t>81.4</a:t>
                      </a:r>
                      <a:endParaRPr lang="zh-CN" altLang="en-US" sz="1600" dirty="0"/>
                    </a:p>
                  </a:txBody>
                  <a:tcPr anchor="ctr"/>
                </a:tc>
                <a:tc>
                  <a:txBody>
                    <a:bodyPr/>
                    <a:lstStyle/>
                    <a:p>
                      <a:pPr algn="ctr"/>
                      <a:r>
                        <a:rPr lang="en-US" altLang="zh-CN" sz="1600" dirty="0"/>
                        <a:t>99.2</a:t>
                      </a:r>
                      <a:endParaRPr lang="zh-CN" altLang="en-US" sz="1600" dirty="0"/>
                    </a:p>
                  </a:txBody>
                  <a:tcPr anchor="ctr"/>
                </a:tc>
                <a:tc>
                  <a:txBody>
                    <a:bodyPr/>
                    <a:lstStyle/>
                    <a:p>
                      <a:pPr algn="ctr"/>
                      <a:r>
                        <a:rPr lang="en-US" altLang="zh-CN" sz="1600" dirty="0"/>
                        <a:t>84.6</a:t>
                      </a:r>
                      <a:endParaRPr lang="zh-CN" altLang="en-US" sz="1600" dirty="0"/>
                    </a:p>
                  </a:txBody>
                  <a:tcPr anchor="ctr"/>
                </a:tc>
                <a:tc>
                  <a:txBody>
                    <a:bodyPr/>
                    <a:lstStyle/>
                    <a:p>
                      <a:pPr algn="ctr"/>
                      <a:r>
                        <a:rPr lang="en-US" altLang="zh-CN" sz="1600" dirty="0"/>
                        <a:t>89.0</a:t>
                      </a:r>
                      <a:endParaRPr lang="zh-CN" altLang="en-US" sz="1600" dirty="0"/>
                    </a:p>
                  </a:txBody>
                  <a:tcPr anchor="ctr"/>
                </a:tc>
                <a:extLst>
                  <a:ext uri="{0D108BD9-81ED-4DB2-BD59-A6C34878D82A}">
                    <a16:rowId xmlns:a16="http://schemas.microsoft.com/office/drawing/2014/main" xmlns="" val="10007"/>
                  </a:ext>
                </a:extLst>
              </a:tr>
              <a:tr h="324000">
                <a:tc>
                  <a:txBody>
                    <a:bodyPr/>
                    <a:lstStyle/>
                    <a:p>
                      <a:pPr algn="ctr"/>
                      <a:r>
                        <a:rPr lang="en-US" altLang="zh-CN" sz="1600" dirty="0"/>
                        <a:t>B1</a:t>
                      </a:r>
                      <a:endParaRPr lang="zh-CN" altLang="en-US" sz="1600" dirty="0"/>
                    </a:p>
                  </a:txBody>
                  <a:tcPr anchor="ctr"/>
                </a:tc>
                <a:tc>
                  <a:txBody>
                    <a:bodyPr/>
                    <a:lstStyle/>
                    <a:p>
                      <a:pPr algn="ctr"/>
                      <a:r>
                        <a:rPr lang="en-US" altLang="zh-CN" sz="1600" dirty="0"/>
                        <a:t>97.6</a:t>
                      </a:r>
                      <a:endParaRPr lang="zh-CN" altLang="en-US" sz="1600" dirty="0"/>
                    </a:p>
                  </a:txBody>
                  <a:tcPr anchor="ctr"/>
                </a:tc>
                <a:tc>
                  <a:txBody>
                    <a:bodyPr/>
                    <a:lstStyle/>
                    <a:p>
                      <a:pPr algn="ctr"/>
                      <a:r>
                        <a:rPr lang="en-US" altLang="zh-CN" sz="1600" dirty="0"/>
                        <a:t>51.8</a:t>
                      </a:r>
                      <a:endParaRPr lang="zh-CN" altLang="en-US" sz="1600" dirty="0"/>
                    </a:p>
                  </a:txBody>
                  <a:tcPr anchor="ctr"/>
                </a:tc>
                <a:tc>
                  <a:txBody>
                    <a:bodyPr/>
                    <a:lstStyle/>
                    <a:p>
                      <a:pPr algn="ctr"/>
                      <a:r>
                        <a:rPr lang="en-US" altLang="zh-CN" sz="1600" b="1" dirty="0"/>
                        <a:t>100</a:t>
                      </a:r>
                      <a:endParaRPr lang="zh-CN" altLang="en-US" sz="1600" b="1" dirty="0"/>
                    </a:p>
                  </a:txBody>
                  <a:tcPr anchor="ctr"/>
                </a:tc>
                <a:tc>
                  <a:txBody>
                    <a:bodyPr/>
                    <a:lstStyle/>
                    <a:p>
                      <a:pPr algn="ctr"/>
                      <a:r>
                        <a:rPr lang="en-US" altLang="zh-CN" sz="1600" b="1" dirty="0"/>
                        <a:t>99.5</a:t>
                      </a:r>
                      <a:endParaRPr lang="zh-CN" altLang="en-US" sz="1600" b="1" dirty="0"/>
                    </a:p>
                  </a:txBody>
                  <a:tcPr anchor="ctr"/>
                </a:tc>
                <a:tc>
                  <a:txBody>
                    <a:bodyPr/>
                    <a:lstStyle/>
                    <a:p>
                      <a:pPr algn="ctr"/>
                      <a:r>
                        <a:rPr lang="en-US" altLang="zh-CN" sz="1600" dirty="0"/>
                        <a:t>87.2</a:t>
                      </a:r>
                      <a:endParaRPr lang="zh-CN" altLang="en-US" sz="1600" dirty="0"/>
                    </a:p>
                  </a:txBody>
                  <a:tcPr anchor="ctr"/>
                </a:tc>
                <a:extLst>
                  <a:ext uri="{0D108BD9-81ED-4DB2-BD59-A6C34878D82A}">
                    <a16:rowId xmlns:a16="http://schemas.microsoft.com/office/drawing/2014/main" xmlns="" val="10008"/>
                  </a:ext>
                </a:extLst>
              </a:tr>
              <a:tr h="324000">
                <a:tc>
                  <a:txBody>
                    <a:bodyPr/>
                    <a:lstStyle/>
                    <a:p>
                      <a:pPr algn="ctr"/>
                      <a:r>
                        <a:rPr lang="en-US" altLang="zh-CN" sz="1600" dirty="0"/>
                        <a:t>B2</a:t>
                      </a:r>
                      <a:endParaRPr lang="zh-CN" altLang="en-US" sz="1600" dirty="0"/>
                    </a:p>
                  </a:txBody>
                  <a:tcPr anchor="ctr"/>
                </a:tc>
                <a:tc>
                  <a:txBody>
                    <a:bodyPr/>
                    <a:lstStyle/>
                    <a:p>
                      <a:pPr algn="ctr"/>
                      <a:r>
                        <a:rPr lang="en-US" altLang="zh-CN" sz="1600" b="1" dirty="0"/>
                        <a:t>99.5</a:t>
                      </a:r>
                      <a:endParaRPr lang="zh-CN" altLang="en-US" sz="1600" b="1" dirty="0"/>
                    </a:p>
                  </a:txBody>
                  <a:tcPr anchor="ctr"/>
                </a:tc>
                <a:tc>
                  <a:txBody>
                    <a:bodyPr/>
                    <a:lstStyle/>
                    <a:p>
                      <a:pPr algn="ctr"/>
                      <a:r>
                        <a:rPr lang="en-US" altLang="zh-CN" sz="1600" dirty="0"/>
                        <a:t>48.2</a:t>
                      </a:r>
                      <a:endParaRPr lang="zh-CN" altLang="en-US" sz="1600" dirty="0"/>
                    </a:p>
                  </a:txBody>
                  <a:tcPr anchor="ctr"/>
                </a:tc>
                <a:tc>
                  <a:txBody>
                    <a:bodyPr/>
                    <a:lstStyle/>
                    <a:p>
                      <a:pPr algn="ctr"/>
                      <a:r>
                        <a:rPr lang="en-US" altLang="zh-CN" sz="1600" b="1" dirty="0"/>
                        <a:t>100</a:t>
                      </a:r>
                      <a:endParaRPr lang="zh-CN" altLang="en-US" sz="1600" b="1" dirty="0"/>
                    </a:p>
                  </a:txBody>
                  <a:tcPr anchor="ctr"/>
                </a:tc>
                <a:tc>
                  <a:txBody>
                    <a:bodyPr/>
                    <a:lstStyle/>
                    <a:p>
                      <a:pPr algn="ctr"/>
                      <a:r>
                        <a:rPr lang="en-US" altLang="zh-CN" sz="1600" b="1" dirty="0"/>
                        <a:t>99.5</a:t>
                      </a:r>
                      <a:endParaRPr lang="zh-CN" altLang="en-US" sz="1600" b="1" dirty="0"/>
                    </a:p>
                  </a:txBody>
                  <a:tcPr anchor="ctr"/>
                </a:tc>
                <a:tc>
                  <a:txBody>
                    <a:bodyPr/>
                    <a:lstStyle/>
                    <a:p>
                      <a:pPr algn="ctr"/>
                      <a:r>
                        <a:rPr lang="en-US" altLang="zh-CN" sz="1600" dirty="0"/>
                        <a:t>86.8</a:t>
                      </a:r>
                      <a:endParaRPr lang="zh-CN" altLang="en-US" sz="1600" dirty="0"/>
                    </a:p>
                  </a:txBody>
                  <a:tcPr anchor="ctr"/>
                </a:tc>
                <a:extLst>
                  <a:ext uri="{0D108BD9-81ED-4DB2-BD59-A6C34878D82A}">
                    <a16:rowId xmlns:a16="http://schemas.microsoft.com/office/drawing/2014/main" xmlns="" val="10009"/>
                  </a:ext>
                </a:extLst>
              </a:tr>
              <a:tr h="324000">
                <a:tc>
                  <a:txBody>
                    <a:bodyPr/>
                    <a:lstStyle/>
                    <a:p>
                      <a:pPr algn="ctr"/>
                      <a:r>
                        <a:rPr lang="en-US" altLang="zh-CN" sz="1600" dirty="0"/>
                        <a:t>B3</a:t>
                      </a:r>
                      <a:endParaRPr lang="zh-CN" altLang="en-US" sz="1600" dirty="0"/>
                    </a:p>
                  </a:txBody>
                  <a:tcPr anchor="ctr"/>
                </a:tc>
                <a:tc>
                  <a:txBody>
                    <a:bodyPr/>
                    <a:lstStyle/>
                    <a:p>
                      <a:pPr algn="ctr"/>
                      <a:r>
                        <a:rPr lang="en-US" altLang="zh-CN" sz="1600" dirty="0"/>
                        <a:t>92.3</a:t>
                      </a:r>
                      <a:endParaRPr lang="zh-CN" altLang="en-US" sz="1600" dirty="0"/>
                    </a:p>
                  </a:txBody>
                  <a:tcPr anchor="ctr"/>
                </a:tc>
                <a:tc>
                  <a:txBody>
                    <a:bodyPr/>
                    <a:lstStyle/>
                    <a:p>
                      <a:pPr algn="ctr"/>
                      <a:r>
                        <a:rPr lang="en-US" altLang="zh-CN" sz="1600" dirty="0"/>
                        <a:t>73.1</a:t>
                      </a:r>
                      <a:endParaRPr lang="zh-CN" altLang="en-US" sz="1600" dirty="0"/>
                    </a:p>
                  </a:txBody>
                  <a:tcPr anchor="ctr"/>
                </a:tc>
                <a:tc>
                  <a:txBody>
                    <a:bodyPr/>
                    <a:lstStyle/>
                    <a:p>
                      <a:pPr algn="ctr"/>
                      <a:r>
                        <a:rPr lang="en-US" altLang="zh-CN" sz="1600" b="1" dirty="0"/>
                        <a:t>100</a:t>
                      </a:r>
                      <a:endParaRPr lang="zh-CN" altLang="en-US" sz="1600" b="1" dirty="0"/>
                    </a:p>
                  </a:txBody>
                  <a:tcPr anchor="ctr"/>
                </a:tc>
                <a:tc>
                  <a:txBody>
                    <a:bodyPr/>
                    <a:lstStyle/>
                    <a:p>
                      <a:pPr algn="ctr"/>
                      <a:r>
                        <a:rPr lang="en-US" altLang="zh-CN" sz="1600" b="1" dirty="0"/>
                        <a:t>99.5</a:t>
                      </a:r>
                      <a:endParaRPr lang="zh-CN" altLang="en-US" sz="1600" b="1" dirty="0"/>
                    </a:p>
                  </a:txBody>
                  <a:tcPr anchor="ctr"/>
                </a:tc>
                <a:tc>
                  <a:txBody>
                    <a:bodyPr/>
                    <a:lstStyle/>
                    <a:p>
                      <a:pPr algn="ctr"/>
                      <a:r>
                        <a:rPr lang="en-US" altLang="zh-CN" sz="1600" dirty="0"/>
                        <a:t>91.2</a:t>
                      </a:r>
                      <a:endParaRPr lang="zh-CN" altLang="en-US" sz="1600" dirty="0"/>
                    </a:p>
                  </a:txBody>
                  <a:tcPr anchor="ctr"/>
                </a:tc>
                <a:extLst>
                  <a:ext uri="{0D108BD9-81ED-4DB2-BD59-A6C34878D82A}">
                    <a16:rowId xmlns:a16="http://schemas.microsoft.com/office/drawing/2014/main" xmlns="" val="10010"/>
                  </a:ext>
                </a:extLst>
              </a:tr>
              <a:tr h="324000">
                <a:tc>
                  <a:txBody>
                    <a:bodyPr/>
                    <a:lstStyle/>
                    <a:p>
                      <a:pPr algn="ctr"/>
                      <a:r>
                        <a:rPr lang="en-US" altLang="zh-CN" sz="1600" dirty="0"/>
                        <a:t>B4</a:t>
                      </a:r>
                      <a:endParaRPr lang="zh-CN" altLang="en-US" sz="1600" dirty="0"/>
                    </a:p>
                  </a:txBody>
                  <a:tcPr anchor="ctr"/>
                </a:tc>
                <a:tc>
                  <a:txBody>
                    <a:bodyPr/>
                    <a:lstStyle/>
                    <a:p>
                      <a:pPr algn="ctr"/>
                      <a:r>
                        <a:rPr lang="en-US" altLang="zh-CN" sz="1600" dirty="0"/>
                        <a:t>88.0</a:t>
                      </a:r>
                      <a:endParaRPr lang="zh-CN" altLang="en-US" sz="1600" dirty="0"/>
                    </a:p>
                  </a:txBody>
                  <a:tcPr anchor="ctr"/>
                </a:tc>
                <a:tc>
                  <a:txBody>
                    <a:bodyPr/>
                    <a:lstStyle/>
                    <a:p>
                      <a:pPr algn="ctr"/>
                      <a:r>
                        <a:rPr lang="en-US" altLang="zh-CN" sz="1600" dirty="0"/>
                        <a:t>79.4</a:t>
                      </a:r>
                      <a:endParaRPr lang="zh-CN" altLang="en-US" sz="1600" dirty="0"/>
                    </a:p>
                  </a:txBody>
                  <a:tcPr anchor="ctr"/>
                </a:tc>
                <a:tc>
                  <a:txBody>
                    <a:bodyPr/>
                    <a:lstStyle/>
                    <a:p>
                      <a:pPr algn="ctr"/>
                      <a:r>
                        <a:rPr lang="en-US" altLang="zh-CN" sz="1600" b="1" dirty="0"/>
                        <a:t>100</a:t>
                      </a:r>
                      <a:endParaRPr lang="zh-CN" altLang="en-US" sz="1600" b="1" dirty="0"/>
                    </a:p>
                  </a:txBody>
                  <a:tcPr anchor="ctr"/>
                </a:tc>
                <a:tc>
                  <a:txBody>
                    <a:bodyPr/>
                    <a:lstStyle/>
                    <a:p>
                      <a:pPr algn="ctr"/>
                      <a:r>
                        <a:rPr lang="en-US" altLang="zh-CN" sz="1600" b="1" dirty="0"/>
                        <a:t>99.5</a:t>
                      </a:r>
                      <a:endParaRPr lang="zh-CN" altLang="en-US" sz="1600" b="1" dirty="0"/>
                    </a:p>
                  </a:txBody>
                  <a:tcPr anchor="ctr"/>
                </a:tc>
                <a:tc>
                  <a:txBody>
                    <a:bodyPr/>
                    <a:lstStyle/>
                    <a:p>
                      <a:pPr algn="ctr"/>
                      <a:r>
                        <a:rPr lang="en-US" altLang="zh-CN" sz="1600" dirty="0"/>
                        <a:t>91.7</a:t>
                      </a:r>
                      <a:endParaRPr lang="zh-CN" altLang="en-US" sz="1600" dirty="0"/>
                    </a:p>
                  </a:txBody>
                  <a:tcPr anchor="ctr"/>
                </a:tc>
                <a:extLst>
                  <a:ext uri="{0D108BD9-81ED-4DB2-BD59-A6C34878D82A}">
                    <a16:rowId xmlns:a16="http://schemas.microsoft.com/office/drawing/2014/main" xmlns="" val="10011"/>
                  </a:ext>
                </a:extLst>
              </a:tr>
              <a:tr h="324000">
                <a:tc>
                  <a:txBody>
                    <a:bodyPr/>
                    <a:lstStyle/>
                    <a:p>
                      <a:pPr algn="ctr"/>
                      <a:r>
                        <a:rPr lang="en-US" altLang="zh-CN" sz="1600" dirty="0"/>
                        <a:t>PC-TDM</a:t>
                      </a:r>
                      <a:endParaRPr lang="zh-CN" altLang="en-US" sz="1600" dirty="0"/>
                    </a:p>
                  </a:txBody>
                  <a:tcPr anchor="ctr"/>
                </a:tc>
                <a:tc>
                  <a:txBody>
                    <a:bodyPr/>
                    <a:lstStyle/>
                    <a:p>
                      <a:pPr algn="ctr"/>
                      <a:r>
                        <a:rPr lang="en-US" altLang="zh-CN" sz="1600" dirty="0"/>
                        <a:t>92.8</a:t>
                      </a:r>
                      <a:endParaRPr lang="zh-CN" altLang="en-US" sz="1600" dirty="0"/>
                    </a:p>
                  </a:txBody>
                  <a:tcPr anchor="ctr"/>
                </a:tc>
                <a:tc>
                  <a:txBody>
                    <a:bodyPr/>
                    <a:lstStyle/>
                    <a:p>
                      <a:pPr algn="ctr"/>
                      <a:r>
                        <a:rPr lang="en-US" altLang="zh-CN" sz="1600" dirty="0"/>
                        <a:t>76.6</a:t>
                      </a:r>
                      <a:endParaRPr lang="zh-CN" altLang="en-US" sz="1600" dirty="0"/>
                    </a:p>
                  </a:txBody>
                  <a:tcPr anchor="ctr"/>
                </a:tc>
                <a:tc>
                  <a:txBody>
                    <a:bodyPr/>
                    <a:lstStyle/>
                    <a:p>
                      <a:pPr algn="ctr"/>
                      <a:r>
                        <a:rPr lang="en-US" altLang="zh-CN" sz="1600" b="1" dirty="0"/>
                        <a:t>100</a:t>
                      </a:r>
                      <a:endParaRPr lang="zh-CN" altLang="en-US" sz="1600" b="1" dirty="0"/>
                    </a:p>
                  </a:txBody>
                  <a:tcPr anchor="ctr"/>
                </a:tc>
                <a:tc>
                  <a:txBody>
                    <a:bodyPr/>
                    <a:lstStyle/>
                    <a:p>
                      <a:pPr algn="ctr"/>
                      <a:r>
                        <a:rPr lang="en-US" altLang="zh-CN" sz="1600" b="1" dirty="0"/>
                        <a:t>99.5</a:t>
                      </a:r>
                      <a:endParaRPr lang="zh-CN" altLang="en-US" sz="1600" b="1" dirty="0"/>
                    </a:p>
                  </a:txBody>
                  <a:tcPr anchor="ctr"/>
                </a:tc>
                <a:tc>
                  <a:txBody>
                    <a:bodyPr/>
                    <a:lstStyle/>
                    <a:p>
                      <a:pPr algn="ctr"/>
                      <a:r>
                        <a:rPr lang="en-US" altLang="zh-CN" sz="1600" b="1" dirty="0"/>
                        <a:t>92.2</a:t>
                      </a:r>
                      <a:endParaRPr lang="zh-CN" altLang="en-US" sz="1600" b="1" dirty="0"/>
                    </a:p>
                  </a:txBody>
                  <a:tcPr anchor="ctr"/>
                </a:tc>
                <a:extLst>
                  <a:ext uri="{0D108BD9-81ED-4DB2-BD59-A6C34878D82A}">
                    <a16:rowId xmlns:a16="http://schemas.microsoft.com/office/drawing/2014/main" xmlns="" val="10012"/>
                  </a:ext>
                </a:extLst>
              </a:tr>
            </a:tbl>
          </a:graphicData>
        </a:graphic>
      </p:graphicFrame>
      <p:sp>
        <p:nvSpPr>
          <p:cNvPr id="4" name="灯片编号占位符 3"/>
          <p:cNvSpPr>
            <a:spLocks noGrp="1"/>
          </p:cNvSpPr>
          <p:nvPr>
            <p:ph type="sldNum" sz="quarter" idx="12"/>
          </p:nvPr>
        </p:nvSpPr>
        <p:spPr/>
        <p:txBody>
          <a:bodyPr/>
          <a:lstStyle/>
          <a:p>
            <a:fld id="{565CE74E-AB26-4998-AD42-012C4C1AD076}" type="slidenum">
              <a:rPr lang="zh-CN" altLang="en-US" smtClean="0"/>
              <a:t>22</a:t>
            </a:fld>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776" y="1605655"/>
            <a:ext cx="3639397" cy="3545112"/>
          </a:xfrm>
          <a:prstGeom prst="rect">
            <a:avLst/>
          </a:prstGeom>
        </p:spPr>
      </p:pic>
      <p:sp>
        <p:nvSpPr>
          <p:cNvPr id="8" name="矩形 7"/>
          <p:cNvSpPr/>
          <p:nvPr/>
        </p:nvSpPr>
        <p:spPr>
          <a:xfrm>
            <a:off x="7966776" y="5354133"/>
            <a:ext cx="3639397" cy="584775"/>
          </a:xfrm>
          <a:prstGeom prst="rect">
            <a:avLst/>
          </a:prstGeom>
        </p:spPr>
        <p:txBody>
          <a:bodyPr wrap="square">
            <a:spAutoFit/>
          </a:bodyPr>
          <a:lstStyle/>
          <a:p>
            <a:pPr algn="ctr"/>
            <a:r>
              <a:rPr lang="en-US" altLang="zh-CN" sz="1600" dirty="0">
                <a:latin typeface="Segoe UI" panose="020B0502040204020203" pitchFamily="34" charset="0"/>
                <a:cs typeface="Segoe UI" panose="020B0502040204020203" pitchFamily="34" charset="0"/>
              </a:rPr>
              <a:t>Figure 2: Confusion matrix on Collective Activity Dataset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3287" y="1998340"/>
            <a:ext cx="7426036" cy="919401"/>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Text Box 5"/>
          <p:cNvSpPr txBox="1">
            <a:spLocks noChangeArrowheads="1"/>
          </p:cNvSpPr>
          <p:nvPr/>
        </p:nvSpPr>
        <p:spPr bwMode="auto">
          <a:xfrm>
            <a:off x="3287" y="2066443"/>
            <a:ext cx="6982691" cy="783193"/>
          </a:xfrm>
          <a:prstGeom prst="round2DiagRect">
            <a:avLst/>
          </a:prstGeom>
          <a:noFill/>
          <a:ln w="19050">
            <a:solidFill>
              <a:schemeClr val="bg1"/>
            </a:solidFill>
          </a:ln>
          <a:effectLst>
            <a:softEdge rad="63500"/>
          </a:effectLst>
        </p:spPr>
        <p:style>
          <a:lnRef idx="2">
            <a:schemeClr val="accent1"/>
          </a:lnRef>
          <a:fillRef idx="1">
            <a:schemeClr val="lt1"/>
          </a:fillRef>
          <a:effectRef idx="0">
            <a:schemeClr val="accent1"/>
          </a:effectRef>
          <a:fontRef idx="minor">
            <a:schemeClr val="dk1"/>
          </a:fontRef>
        </p:style>
        <p:txBody>
          <a:bodyPr wrap="square">
            <a:spAutoFit/>
          </a:bodyPr>
          <a:lstStyle/>
          <a:p>
            <a:pPr lvl="0" algn="ctr" fontAlgn="base">
              <a:spcBef>
                <a:spcPct val="0"/>
              </a:spcBef>
              <a:spcAft>
                <a:spcPct val="0"/>
              </a:spcAft>
            </a:pPr>
            <a:r>
              <a:rPr lang="en-US" altLang="zh-CN" sz="4000" b="1" smtClean="0">
                <a:solidFill>
                  <a:prstClr val="white"/>
                </a:solidFill>
                <a:latin typeface="Segoe UI" panose="020B0502040204020203" pitchFamily="34" charset="0"/>
                <a:ea typeface="微软雅黑" panose="020B0503020204020204" pitchFamily="34" charset="-122"/>
                <a:cs typeface="Segoe UI" panose="020B0502040204020203" pitchFamily="34" charset="0"/>
              </a:rPr>
              <a:t>Conclusion</a:t>
            </a:r>
            <a:endParaRPr kumimoji="0" lang="en-US" altLang="zh-CN" sz="4800" b="1" i="0" u="none" strike="noStrike" kern="1200" cap="none" spc="0" normalizeH="0" baseline="0" noProof="0" dirty="0">
              <a:ln>
                <a:noFill/>
              </a:ln>
              <a:solidFill>
                <a:prstClr val="white"/>
              </a:solidFill>
              <a:effectLst/>
              <a:uLnTx/>
              <a:uFillTx/>
              <a:latin typeface="Segoe UI" panose="020B0502040204020203" pitchFamily="34" charset="0"/>
              <a:ea typeface="微软雅黑" panose="020B0503020204020204" pitchFamily="34" charset="-122"/>
              <a:cs typeface="Segoe UI" panose="020B0502040204020203" pitchFamily="34" charset="0"/>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t>23</a:t>
            </a:fld>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solidFill>
                  <a:schemeClr val="accent5">
                    <a:lumMod val="75000"/>
                  </a:schemeClr>
                </a:solidFill>
                <a:latin typeface="Segoe UI" panose="020B0502040204020203" pitchFamily="34" charset="0"/>
                <a:cs typeface="Segoe UI" panose="020B0502040204020203" pitchFamily="34" charset="0"/>
                <a:sym typeface="+mn-ea"/>
              </a:rPr>
              <a:t>Conclusion</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p:sp>
        <p:nvSpPr>
          <p:cNvPr id="3" name="内容占位符 2"/>
          <p:cNvSpPr>
            <a:spLocks noGrp="1"/>
          </p:cNvSpPr>
          <p:nvPr>
            <p:ph idx="1"/>
          </p:nvPr>
        </p:nvSpPr>
        <p:spPr/>
        <p:txBody>
          <a:bodyPr>
            <a:normAutofit/>
          </a:bodyPr>
          <a:lstStyle/>
          <a:p>
            <a:pPr algn="just">
              <a:lnSpc>
                <a:spcPct val="120000"/>
              </a:lnSpc>
              <a:buClr>
                <a:schemeClr val="accent5">
                  <a:lumMod val="75000"/>
                </a:schemeClr>
              </a:buClr>
              <a:buFont typeface="Wingdings" panose="05000000000000000000" pitchFamily="2" charset="2"/>
              <a:buChar char="u"/>
            </a:pPr>
            <a:r>
              <a:rPr lang="en-US" altLang="zh-CN" dirty="0" smtClean="0">
                <a:latin typeface="Segoe UI" panose="020B0502040204020203" pitchFamily="34" charset="0"/>
                <a:cs typeface="Segoe UI" panose="020B0502040204020203" pitchFamily="34" charset="0"/>
              </a:rPr>
              <a:t>  </a:t>
            </a:r>
            <a:r>
              <a:rPr lang="en-US" altLang="zh-CN" dirty="0">
                <a:latin typeface="Segoe UI" panose="020B0502040204020203" pitchFamily="34" charset="0"/>
                <a:cs typeface="Segoe UI" panose="020B0502040204020203" pitchFamily="34" charset="0"/>
              </a:rPr>
              <a:t>The PC-TDM hierarchically learns discriminative </a:t>
            </a:r>
            <a:r>
              <a:rPr lang="en-US" altLang="zh-CN" dirty="0" smtClean="0">
                <a:latin typeface="Segoe UI" panose="020B0502040204020203" pitchFamily="34" charset="0"/>
                <a:cs typeface="Segoe UI" panose="020B0502040204020203" pitchFamily="34" charset="0"/>
              </a:rPr>
              <a:t>representation for group activity with </a:t>
            </a:r>
            <a:r>
              <a:rPr lang="en-US" altLang="zh-CN" dirty="0" smtClean="0">
                <a:solidFill>
                  <a:srgbClr val="FF0000"/>
                </a:solidFill>
                <a:latin typeface="Segoe UI" panose="020B0502040204020203" pitchFamily="34" charset="0"/>
                <a:cs typeface="Segoe UI" panose="020B0502040204020203" pitchFamily="34" charset="0"/>
              </a:rPr>
              <a:t>attending </a:t>
            </a:r>
            <a:r>
              <a:rPr lang="en-US" altLang="zh-CN" dirty="0">
                <a:solidFill>
                  <a:srgbClr val="FF0000"/>
                </a:solidFill>
                <a:latin typeface="Segoe UI" panose="020B0502040204020203" pitchFamily="34" charset="0"/>
                <a:cs typeface="Segoe UI" panose="020B0502040204020203" pitchFamily="34" charset="0"/>
              </a:rPr>
              <a:t>to key participants</a:t>
            </a:r>
            <a:r>
              <a:rPr lang="en-US" altLang="zh-CN" dirty="0">
                <a:latin typeface="Segoe UI" panose="020B0502040204020203" pitchFamily="34" charset="0"/>
                <a:cs typeface="Segoe UI" panose="020B0502040204020203" pitchFamily="34" charset="0"/>
              </a:rPr>
              <a:t>.</a:t>
            </a:r>
          </a:p>
          <a:p>
            <a:pPr algn="just">
              <a:lnSpc>
                <a:spcPct val="120000"/>
              </a:lnSpc>
              <a:buClr>
                <a:schemeClr val="accent5">
                  <a:lumMod val="75000"/>
                </a:schemeClr>
              </a:buClr>
              <a:buFont typeface="Wingdings" panose="05000000000000000000" pitchFamily="2" charset="2"/>
              <a:buChar char="u"/>
            </a:pPr>
            <a:r>
              <a:rPr lang="en-US" altLang="zh-CN" dirty="0">
                <a:latin typeface="Segoe UI" panose="020B0502040204020203" pitchFamily="34" charset="0"/>
                <a:cs typeface="Segoe UI" panose="020B0502040204020203" pitchFamily="34" charset="0"/>
              </a:rPr>
              <a:t>  The “One to Key” </a:t>
            </a:r>
            <a:r>
              <a:rPr lang="en-US" altLang="zh-CN" dirty="0" smtClean="0">
                <a:latin typeface="Segoe UI" panose="020B0502040204020203" pitchFamily="34" charset="0"/>
                <a:cs typeface="Segoe UI" panose="020B0502040204020203" pitchFamily="34" charset="0"/>
              </a:rPr>
              <a:t>Network (</a:t>
            </a:r>
            <a:r>
              <a:rPr lang="en-US" altLang="zh-CN" b="1" dirty="0" smtClean="0">
                <a:latin typeface="Segoe UI" panose="020B0502040204020203" pitchFamily="34" charset="0"/>
                <a:cs typeface="Segoe UI" panose="020B0502040204020203" pitchFamily="34" charset="0"/>
              </a:rPr>
              <a:t>OKN</a:t>
            </a:r>
            <a:r>
              <a:rPr lang="en-US" altLang="zh-CN" dirty="0" smtClean="0">
                <a:latin typeface="Segoe UI" panose="020B0502040204020203" pitchFamily="34" charset="0"/>
                <a:cs typeface="Segoe UI" panose="020B0502040204020203" pitchFamily="34" charset="0"/>
              </a:rPr>
              <a:t>) </a:t>
            </a:r>
            <a:r>
              <a:rPr lang="en-US" altLang="zh-CN" dirty="0">
                <a:latin typeface="Segoe UI" panose="020B0502040204020203" pitchFamily="34" charset="0"/>
                <a:cs typeface="Segoe UI" panose="020B0502040204020203" pitchFamily="34" charset="0"/>
              </a:rPr>
              <a:t>can progressively aggregate the dynamics of </a:t>
            </a:r>
            <a:r>
              <a:rPr lang="en-US" altLang="zh-CN" dirty="0" smtClean="0">
                <a:latin typeface="Segoe UI" panose="020B0502040204020203" pitchFamily="34" charset="0"/>
                <a:cs typeface="Segoe UI" panose="020B0502040204020203" pitchFamily="34" charset="0"/>
              </a:rPr>
              <a:t>key participants </a:t>
            </a:r>
            <a:r>
              <a:rPr lang="en-US" altLang="zh-CN" dirty="0">
                <a:latin typeface="Segoe UI" panose="020B0502040204020203" pitchFamily="34" charset="0"/>
                <a:cs typeface="Segoe UI" panose="020B0502040204020203" pitchFamily="34" charset="0"/>
              </a:rPr>
              <a:t>with </a:t>
            </a:r>
            <a:r>
              <a:rPr lang="en-US" altLang="zh-CN" dirty="0">
                <a:solidFill>
                  <a:srgbClr val="FF0000"/>
                </a:solidFill>
                <a:latin typeface="Segoe UI" panose="020B0502040204020203" pitchFamily="34" charset="0"/>
                <a:cs typeface="Segoe UI" panose="020B0502040204020203" pitchFamily="34" charset="0"/>
              </a:rPr>
              <a:t>different long motions or flash motions </a:t>
            </a:r>
            <a:r>
              <a:rPr lang="en-US" altLang="zh-CN" dirty="0">
                <a:latin typeface="Segoe UI" panose="020B0502040204020203" pitchFamily="34" charset="0"/>
                <a:cs typeface="Segoe UI" panose="020B0502040204020203" pitchFamily="34" charset="0"/>
              </a:rPr>
              <a:t>one-by-one, while automatically </a:t>
            </a:r>
            <a:r>
              <a:rPr lang="en-US" altLang="zh-CN" dirty="0">
                <a:solidFill>
                  <a:srgbClr val="FF0000"/>
                </a:solidFill>
                <a:latin typeface="Segoe UI" panose="020B0502040204020203" pitchFamily="34" charset="0"/>
                <a:cs typeface="Segoe UI" panose="020B0502040204020203" pitchFamily="34" charset="0"/>
              </a:rPr>
              <a:t>avoiding the irrelevant motions</a:t>
            </a:r>
            <a:r>
              <a:rPr lang="en-US" altLang="zh-CN" dirty="0" smtClean="0">
                <a:latin typeface="Segoe UI" panose="020B0502040204020203" pitchFamily="34" charset="0"/>
                <a:cs typeface="Segoe UI" panose="020B0502040204020203" pitchFamily="34" charset="0"/>
              </a:rPr>
              <a:t>.</a:t>
            </a:r>
            <a:endParaRPr lang="en-US" altLang="zh-CN" dirty="0">
              <a:latin typeface="Segoe UI" panose="020B0502040204020203" pitchFamily="34" charset="0"/>
              <a:cs typeface="Segoe UI" panose="020B0502040204020203" pitchFamily="34" charset="0"/>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t>24</a:t>
            </a:fld>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6294513"/>
            <a:ext cx="12204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1096923"/>
            <a:ext cx="12192000" cy="1058957"/>
          </a:xfrm>
          <a:prstGeom prst="rect">
            <a:avLst/>
          </a:prstGeom>
          <a:solidFill>
            <a:schemeClr val="accent5">
              <a:lumMod val="75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300" b="1" dirty="0" smtClean="0">
                <a:solidFill>
                  <a:schemeClr val="bg1"/>
                </a:solidFill>
                <a:latin typeface="Segoe UI" panose="020B0502040204020203" pitchFamily="34" charset="0"/>
                <a:ea typeface="黑体" panose="02010609060101010101" pitchFamily="49" charset="-122"/>
                <a:cs typeface="Segoe UI" panose="020B0502040204020203" pitchFamily="34" charset="0"/>
              </a:rPr>
              <a:t>Thank</a:t>
            </a:r>
            <a:r>
              <a:rPr lang="zh-CN" altLang="en-US" sz="3300" b="1" dirty="0">
                <a:solidFill>
                  <a:schemeClr val="bg1"/>
                </a:solidFill>
                <a:latin typeface="Segoe UI" panose="020B0502040204020203" pitchFamily="34" charset="0"/>
                <a:ea typeface="黑体" panose="02010609060101010101" pitchFamily="49" charset="-122"/>
                <a:cs typeface="Segoe UI" panose="020B0502040204020203" pitchFamily="34" charset="0"/>
              </a:rPr>
              <a:t> </a:t>
            </a:r>
            <a:r>
              <a:rPr lang="en-US" altLang="zh-CN" sz="3300" b="1" dirty="0" smtClean="0">
                <a:solidFill>
                  <a:schemeClr val="bg1"/>
                </a:solidFill>
                <a:latin typeface="Segoe UI" panose="020B0502040204020203" pitchFamily="34" charset="0"/>
                <a:ea typeface="黑体" panose="02010609060101010101" pitchFamily="49" charset="-122"/>
                <a:cs typeface="Segoe UI" panose="020B0502040204020203" pitchFamily="34" charset="0"/>
              </a:rPr>
              <a:t>you</a:t>
            </a:r>
            <a:r>
              <a:rPr lang="zh-CN" altLang="en-US" sz="3300" b="1" dirty="0" smtClean="0">
                <a:solidFill>
                  <a:schemeClr val="bg1"/>
                </a:solidFill>
                <a:latin typeface="Segoe UI" panose="020B0502040204020203" pitchFamily="34" charset="0"/>
                <a:ea typeface="黑体" panose="02010609060101010101" pitchFamily="49" charset="-122"/>
                <a:cs typeface="Segoe UI" panose="020B0502040204020203" pitchFamily="34" charset="0"/>
              </a:rPr>
              <a:t> </a:t>
            </a:r>
            <a:r>
              <a:rPr lang="zh-CN" altLang="en-US" sz="3300" b="1" dirty="0">
                <a:solidFill>
                  <a:schemeClr val="bg1"/>
                </a:solidFill>
                <a:latin typeface="Segoe UI" panose="020B0502040204020203" pitchFamily="34" charset="0"/>
                <a:ea typeface="黑体" panose="02010609060101010101" pitchFamily="49" charset="-122"/>
                <a:cs typeface="Segoe UI" panose="020B0502040204020203" pitchFamily="34" charset="0"/>
              </a:rPr>
              <a:t>for your attention </a:t>
            </a:r>
            <a:r>
              <a:rPr lang="en-US" altLang="zh-CN" sz="3300" b="1" dirty="0">
                <a:solidFill>
                  <a:schemeClr val="bg1"/>
                </a:solidFill>
                <a:latin typeface="Segoe UI" panose="020B0502040204020203" pitchFamily="34" charset="0"/>
                <a:ea typeface="黑体" panose="02010609060101010101" pitchFamily="49" charset="-122"/>
                <a:cs typeface="Segoe UI" panose="020B0502040204020203" pitchFamily="34" charset="0"/>
              </a:rPr>
              <a:t>!</a:t>
            </a:r>
            <a:endParaRPr lang="zh-CN" altLang="en-US" sz="3300" b="1" dirty="0">
              <a:solidFill>
                <a:schemeClr val="bg1"/>
              </a:solidFill>
              <a:latin typeface="Segoe UI" panose="020B0502040204020203" pitchFamily="34" charset="0"/>
              <a:ea typeface="黑体" panose="02010609060101010101" pitchFamily="49" charset="-122"/>
              <a:cs typeface="Segoe UI" panose="020B0502040204020203" pitchFamily="34" charset="0"/>
            </a:endParaRPr>
          </a:p>
        </p:txBody>
      </p:sp>
      <p:pic>
        <p:nvPicPr>
          <p:cNvPr id="5" name="Google Shape;400;p41"/>
          <p:cNvPicPr preferRelativeResize="0"/>
          <p:nvPr/>
        </p:nvPicPr>
        <p:blipFill>
          <a:blip r:embed="rId3"/>
          <a:stretch>
            <a:fillRect/>
          </a:stretch>
        </p:blipFill>
        <p:spPr>
          <a:xfrm>
            <a:off x="6974427" y="2335710"/>
            <a:ext cx="3053862" cy="2699332"/>
          </a:xfrm>
          <a:prstGeom prst="rect">
            <a:avLst/>
          </a:prstGeom>
          <a:noFill/>
          <a:ln>
            <a:noFill/>
          </a:ln>
        </p:spPr>
      </p:pic>
      <p:sp>
        <p:nvSpPr>
          <p:cNvPr id="3" name="灯片编号占位符 2"/>
          <p:cNvSpPr>
            <a:spLocks noGrp="1"/>
          </p:cNvSpPr>
          <p:nvPr>
            <p:ph type="sldNum" sz="quarter" idx="12"/>
          </p:nvPr>
        </p:nvSpPr>
        <p:spPr/>
        <p:txBody>
          <a:bodyPr/>
          <a:lstStyle/>
          <a:p>
            <a:fld id="{565CE74E-AB26-4998-AD42-012C4C1AD076}" type="slidenum">
              <a:rPr lang="zh-CN" altLang="en-US" smtClean="0"/>
              <a:t>25</a:t>
            </a:fld>
            <a:endParaRPr lang="zh-CN" altLang="en-US"/>
          </a:p>
        </p:txBody>
      </p:sp>
      <p:pic>
        <p:nvPicPr>
          <p:cNvPr id="2" name="图片 1"/>
          <p:cNvPicPr>
            <a:picLocks noChangeAspect="1"/>
          </p:cNvPicPr>
          <p:nvPr/>
        </p:nvPicPr>
        <p:blipFill>
          <a:blip r:embed="rId4"/>
          <a:stretch>
            <a:fillRect/>
          </a:stretch>
        </p:blipFill>
        <p:spPr>
          <a:xfrm>
            <a:off x="2458365" y="2161738"/>
            <a:ext cx="2349605" cy="3123512"/>
          </a:xfrm>
          <a:prstGeom prst="rect">
            <a:avLst/>
          </a:prstGeom>
        </p:spPr>
      </p:pic>
      <p:sp>
        <p:nvSpPr>
          <p:cNvPr id="4" name="矩形 3"/>
          <p:cNvSpPr/>
          <p:nvPr/>
        </p:nvSpPr>
        <p:spPr>
          <a:xfrm>
            <a:off x="2340382" y="5341255"/>
            <a:ext cx="6248570" cy="523220"/>
          </a:xfrm>
          <a:prstGeom prst="rect">
            <a:avLst/>
          </a:prstGeom>
        </p:spPr>
        <p:txBody>
          <a:bodyPr wrap="none">
            <a:spAutoFit/>
          </a:bodyPr>
          <a:lstStyle/>
          <a:p>
            <a:r>
              <a:rPr lang="en-US" altLang="zh-CN" sz="2800" dirty="0" smtClean="0"/>
              <a:t>Homepage: </a:t>
            </a:r>
            <a:r>
              <a:rPr lang="zh-CN" altLang="en-US" sz="2800" dirty="0" smtClean="0"/>
              <a:t>https://ruiyan</a:t>
            </a:r>
            <a:r>
              <a:rPr lang="zh-CN" altLang="en-US" sz="2800" dirty="0"/>
              <a:t>1995.github.io/</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3287" y="1998340"/>
            <a:ext cx="7426036" cy="919401"/>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5"/>
          <p:cNvSpPr txBox="1">
            <a:spLocks noChangeArrowheads="1"/>
          </p:cNvSpPr>
          <p:nvPr/>
        </p:nvSpPr>
        <p:spPr bwMode="auto">
          <a:xfrm>
            <a:off x="3287" y="2066443"/>
            <a:ext cx="6982691" cy="783193"/>
          </a:xfrm>
          <a:prstGeom prst="round2DiagRect">
            <a:avLst/>
          </a:prstGeom>
          <a:noFill/>
          <a:ln w="19050">
            <a:solidFill>
              <a:schemeClr val="bg1"/>
            </a:solidFill>
          </a:ln>
          <a:effectLst>
            <a:softEdge rad="63500"/>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fontAlgn="base">
              <a:spcBef>
                <a:spcPct val="0"/>
              </a:spcBef>
              <a:spcAft>
                <a:spcPct val="0"/>
              </a:spcAft>
              <a:buFont typeface="Arial" panose="020B0604020202020204" pitchFamily="34" charset="0"/>
              <a:buNone/>
            </a:pPr>
            <a:r>
              <a:rPr lang="en-US" altLang="zh-CN" sz="4000" b="1" dirty="0" smtClean="0">
                <a:solidFill>
                  <a:schemeClr val="bg1"/>
                </a:solidFill>
                <a:latin typeface="Segoe UI" panose="020B0502040204020203" pitchFamily="34" charset="0"/>
                <a:ea typeface="微软雅黑" panose="020B0503020204020204" pitchFamily="34" charset="-122"/>
                <a:cs typeface="Segoe UI" panose="020B0502040204020203" pitchFamily="34" charset="0"/>
              </a:rPr>
              <a:t>Background</a:t>
            </a:r>
            <a:endParaRPr lang="en-US" altLang="zh-CN" sz="4800" b="1" dirty="0">
              <a:solidFill>
                <a:schemeClr val="bg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3" name="灯片编号占位符 2"/>
          <p:cNvSpPr>
            <a:spLocks noGrp="1"/>
          </p:cNvSpPr>
          <p:nvPr>
            <p:ph type="sldNum" sz="quarter" idx="12"/>
          </p:nvPr>
        </p:nvSpPr>
        <p:spPr/>
        <p:txBody>
          <a:bodyPr/>
          <a:lstStyle/>
          <a:p>
            <a:fld id="{565CE74E-AB26-4998-AD42-012C4C1AD076}" type="slidenum">
              <a:rPr lang="zh-CN" altLang="en-US" smtClean="0"/>
              <a:t>3</a:t>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Arial" panose="020B0604020202020204" pitchFamily="34" charset="0"/>
                <a:cs typeface="Arial" panose="020B0604020202020204" pitchFamily="34" charset="0"/>
                <a:sym typeface="+mn-ea"/>
              </a:rPr>
              <a:t>The Categories of Human Activity</a:t>
            </a:r>
          </a:p>
        </p:txBody>
      </p:sp>
      <p:sp>
        <p:nvSpPr>
          <p:cNvPr id="3" name="内容占位符 2"/>
          <p:cNvSpPr>
            <a:spLocks noGrp="1"/>
          </p:cNvSpPr>
          <p:nvPr>
            <p:ph idx="1"/>
          </p:nvPr>
        </p:nvSpPr>
        <p:spPr/>
        <p:txBody>
          <a:bodyPr/>
          <a:lstStyle/>
          <a:p>
            <a:r>
              <a:rPr lang="zh-CN" altLang="en-US" dirty="0"/>
              <a:t>Human activities can be classified </a:t>
            </a:r>
            <a:r>
              <a:rPr lang="en-US" altLang="zh-CN" dirty="0" smtClean="0"/>
              <a:t>in</a:t>
            </a:r>
            <a:r>
              <a:rPr lang="zh-CN" altLang="en-US" dirty="0" smtClean="0"/>
              <a:t>to </a:t>
            </a:r>
            <a:r>
              <a:rPr lang="zh-CN" altLang="en-US" dirty="0"/>
              <a:t>the following </a:t>
            </a:r>
            <a:r>
              <a:rPr lang="en-US" altLang="zh-CN" dirty="0"/>
              <a:t>three</a:t>
            </a:r>
            <a:r>
              <a:rPr lang="zh-CN" altLang="en-US" dirty="0"/>
              <a:t> </a:t>
            </a:r>
            <a:r>
              <a:rPr lang="en-US" altLang="zh-CN" dirty="0"/>
              <a:t>categories:</a:t>
            </a:r>
            <a:endParaRPr lang="zh-CN" altLang="en-US" dirty="0"/>
          </a:p>
        </p:txBody>
      </p:sp>
      <p:grpSp>
        <p:nvGrpSpPr>
          <p:cNvPr id="21" name="组合 20"/>
          <p:cNvGrpSpPr/>
          <p:nvPr/>
        </p:nvGrpSpPr>
        <p:grpSpPr>
          <a:xfrm>
            <a:off x="7455994" y="2447894"/>
            <a:ext cx="2523487" cy="1770562"/>
            <a:chOff x="7455994" y="2447894"/>
            <a:chExt cx="2523487" cy="1770562"/>
          </a:xfrm>
        </p:grpSpPr>
        <p:pic>
          <p:nvPicPr>
            <p:cNvPr id="10" name="Google Shape;112;p14"/>
            <p:cNvPicPr preferRelativeResize="0"/>
            <p:nvPr/>
          </p:nvPicPr>
          <p:blipFill rotWithShape="1">
            <a:blip r:embed="rId3"/>
            <a:srcRect l="4986" r="5013" b="11777"/>
            <a:stretch>
              <a:fillRect/>
            </a:stretch>
          </p:blipFill>
          <p:spPr>
            <a:xfrm>
              <a:off x="7455994" y="2447894"/>
              <a:ext cx="2523487" cy="1251326"/>
            </a:xfrm>
            <a:prstGeom prst="rect">
              <a:avLst/>
            </a:prstGeom>
            <a:noFill/>
            <a:ln>
              <a:noFill/>
            </a:ln>
          </p:spPr>
        </p:pic>
        <p:sp>
          <p:nvSpPr>
            <p:cNvPr id="11" name="Google Shape;113;p14"/>
            <p:cNvSpPr txBox="1"/>
            <p:nvPr/>
          </p:nvSpPr>
          <p:spPr>
            <a:xfrm>
              <a:off x="7974679" y="3834156"/>
              <a:ext cx="1486117"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Interaction</a:t>
              </a:r>
              <a:endParaRPr dirty="0"/>
            </a:p>
          </p:txBody>
        </p:sp>
      </p:grpSp>
      <p:grpSp>
        <p:nvGrpSpPr>
          <p:cNvPr id="16" name="Google Shape;118;p14"/>
          <p:cNvGrpSpPr/>
          <p:nvPr/>
        </p:nvGrpSpPr>
        <p:grpSpPr>
          <a:xfrm>
            <a:off x="4350650" y="4545984"/>
            <a:ext cx="3490701" cy="1961000"/>
            <a:chOff x="5081425" y="4078500"/>
            <a:chExt cx="3490701" cy="1961000"/>
          </a:xfrm>
        </p:grpSpPr>
        <p:sp>
          <p:nvSpPr>
            <p:cNvPr id="17" name="Google Shape;119;p14"/>
            <p:cNvSpPr txBox="1"/>
            <p:nvPr/>
          </p:nvSpPr>
          <p:spPr>
            <a:xfrm>
              <a:off x="5956425" y="5655200"/>
              <a:ext cx="1625400" cy="3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t>Group Activity</a:t>
              </a:r>
              <a:endParaRPr dirty="0"/>
            </a:p>
          </p:txBody>
        </p:sp>
        <p:pic>
          <p:nvPicPr>
            <p:cNvPr id="18" name="Google Shape;120;p14" descr="17142.jpg"/>
            <p:cNvPicPr preferRelativeResize="0"/>
            <p:nvPr/>
          </p:nvPicPr>
          <p:blipFill rotWithShape="1">
            <a:blip r:embed="rId4"/>
            <a:srcRect l="22104" t="42124" r="17548" b="13304"/>
            <a:stretch>
              <a:fillRect/>
            </a:stretch>
          </p:blipFill>
          <p:spPr>
            <a:xfrm>
              <a:off x="5081425" y="4078500"/>
              <a:ext cx="3490701" cy="1450100"/>
            </a:xfrm>
            <a:prstGeom prst="rect">
              <a:avLst/>
            </a:prstGeom>
            <a:noFill/>
            <a:ln w="19050" cap="flat" cmpd="sng">
              <a:solidFill>
                <a:srgbClr val="595959"/>
              </a:solidFill>
              <a:prstDash val="solid"/>
              <a:round/>
              <a:headEnd type="none" w="sm" len="sm"/>
              <a:tailEnd type="none" w="sm" len="sm"/>
            </a:ln>
          </p:spPr>
        </p:pic>
      </p:grpSp>
      <p:grpSp>
        <p:nvGrpSpPr>
          <p:cNvPr id="22" name="组合 21"/>
          <p:cNvGrpSpPr/>
          <p:nvPr/>
        </p:nvGrpSpPr>
        <p:grpSpPr>
          <a:xfrm>
            <a:off x="1449092" y="2447894"/>
            <a:ext cx="3434768" cy="1681004"/>
            <a:chOff x="1449092" y="2537452"/>
            <a:chExt cx="3434768" cy="1681004"/>
          </a:xfrm>
        </p:grpSpPr>
        <p:sp>
          <p:nvSpPr>
            <p:cNvPr id="8" name="Google Shape;110;p14"/>
            <p:cNvSpPr txBox="1"/>
            <p:nvPr/>
          </p:nvSpPr>
          <p:spPr>
            <a:xfrm>
              <a:off x="1449092" y="3834156"/>
              <a:ext cx="3434768" cy="384300"/>
            </a:xfrm>
            <a:prstGeom prst="rect">
              <a:avLst/>
            </a:prstGeom>
            <a:noFill/>
            <a:ln>
              <a:noFill/>
            </a:ln>
          </p:spPr>
          <p:txBody>
            <a:bodyPr spcFirstLastPara="1" wrap="square" lIns="91425" tIns="91425" rIns="91425" bIns="91425" anchor="t" anchorCtr="0">
              <a:noAutofit/>
            </a:bodyPr>
            <a:lstStyle/>
            <a:p>
              <a:pPr lvl="0" algn="ctr"/>
              <a:r>
                <a:rPr lang="en-US" dirty="0"/>
                <a:t>Single-action (e.g., UCF101)</a:t>
              </a:r>
              <a:endParaRPr dirty="0"/>
            </a:p>
          </p:txBody>
        </p:sp>
        <p:pic>
          <p:nvPicPr>
            <p:cNvPr id="19" name="图片 18"/>
            <p:cNvPicPr>
              <a:picLocks noChangeAspect="1"/>
            </p:cNvPicPr>
            <p:nvPr/>
          </p:nvPicPr>
          <p:blipFill>
            <a:blip r:embed="rId5"/>
            <a:stretch>
              <a:fillRect/>
            </a:stretch>
          </p:blipFill>
          <p:spPr>
            <a:xfrm>
              <a:off x="1545246" y="2537452"/>
              <a:ext cx="3338614" cy="1229566"/>
            </a:xfrm>
            <a:prstGeom prst="rect">
              <a:avLst/>
            </a:prstGeom>
          </p:spPr>
        </p:pic>
      </p:grpSp>
      <p:sp>
        <p:nvSpPr>
          <p:cNvPr id="5" name="灯片编号占位符 4"/>
          <p:cNvSpPr>
            <a:spLocks noGrp="1"/>
          </p:cNvSpPr>
          <p:nvPr>
            <p:ph type="sldNum" sz="quarter" idx="12"/>
          </p:nvPr>
        </p:nvSpPr>
        <p:spPr/>
        <p:txBody>
          <a:bodyPr/>
          <a:lstStyle/>
          <a:p>
            <a:fld id="{565CE74E-AB26-4998-AD42-012C4C1AD076}" type="slidenum">
              <a:rPr lang="zh-CN" altLang="en-US" smtClean="0"/>
              <a:t>4</a:t>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ormAutofit/>
          </a:bodyPr>
          <a:lstStyle/>
          <a:p>
            <a:r>
              <a:rPr lang="en-US" altLang="zh-CN" sz="3600" dirty="0">
                <a:solidFill>
                  <a:schemeClr val="accent5">
                    <a:lumMod val="75000"/>
                  </a:schemeClr>
                </a:solidFill>
                <a:latin typeface="Arial" panose="020B0604020202020204" pitchFamily="34" charset="0"/>
                <a:cs typeface="Arial" panose="020B0604020202020204" pitchFamily="34" charset="0"/>
                <a:sym typeface="+mn-ea"/>
              </a:rPr>
              <a:t>The Definition of Group Activity Recognition</a:t>
            </a:r>
            <a:endParaRPr lang="zh-CN" altLang="en-US" sz="3600" dirty="0">
              <a:solidFill>
                <a:schemeClr val="accent5">
                  <a:lumMod val="75000"/>
                </a:schemeClr>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文本框 10"/>
              <p:cNvSpPr txBox="1"/>
              <p:nvPr/>
            </p:nvSpPr>
            <p:spPr>
              <a:xfrm>
                <a:off x="1280160" y="5902514"/>
                <a:ext cx="9308126" cy="646331"/>
              </a:xfrm>
              <a:prstGeom prst="rect">
                <a:avLst/>
              </a:prstGeom>
              <a:noFill/>
            </p:spPr>
            <p:txBody>
              <a:bodyPr wrap="none" rtlCol="0" anchor="t">
                <a:spAutoFit/>
                <a:scene3d>
                  <a:camera prst="orthographicFront"/>
                  <a:lightRig rig="threePt" dir="t"/>
                </a:scene3d>
              </a:bodyPr>
              <a:lstStyle/>
              <a:p>
                <a:r>
                  <a:rPr lang="zh-CN" altLang="en-US" sz="3600" b="1" dirty="0">
                    <a:solidFill>
                      <a:schemeClr val="tx1"/>
                    </a:solidFill>
                    <a:effectLst>
                      <a:outerShdw blurRad="38100" dist="19050" dir="2700000" algn="tl" rotWithShape="0">
                        <a:schemeClr val="dk1">
                          <a:alpha val="40000"/>
                        </a:schemeClr>
                      </a:outerShdw>
                    </a:effectLst>
                    <a:sym typeface="+mn-ea"/>
                  </a:rPr>
                  <a:t>Group </a:t>
                </a:r>
                <a:r>
                  <a:rPr lang="zh-CN" altLang="en-US" sz="3600" b="1" dirty="0">
                    <a:solidFill>
                      <a:schemeClr val="accent5">
                        <a:lumMod val="75000"/>
                      </a:schemeClr>
                    </a:solidFill>
                    <a:effectLst>
                      <a:outerShdw blurRad="38100" dist="19050" dir="2700000" algn="tl" rotWithShape="0">
                        <a:schemeClr val="dk1">
                          <a:alpha val="40000"/>
                        </a:schemeClr>
                      </a:outerShdw>
                    </a:effectLst>
                    <a:sym typeface="+mn-ea"/>
                  </a:rPr>
                  <a:t>Activity</a:t>
                </a:r>
                <a:r>
                  <a:rPr lang="zh-CN" altLang="en-US" sz="3600" b="1" dirty="0">
                    <a:solidFill>
                      <a:schemeClr val="tx1"/>
                    </a:solidFill>
                    <a:effectLst>
                      <a:outerShdw blurRad="38100" dist="19050" dir="2700000" algn="tl" rotWithShape="0">
                        <a:schemeClr val="dk1">
                          <a:alpha val="40000"/>
                        </a:schemeClr>
                      </a:outerShdw>
                    </a:effectLst>
                    <a:sym typeface="+mn-ea"/>
                  </a:rPr>
                  <a:t> = </a:t>
                </a:r>
                <a14:m>
                  <m:oMath xmlns:m="http://schemas.openxmlformats.org/officeDocument/2006/math">
                    <m:r>
                      <a:rPr lang="en-US" altLang="zh-CN" sz="3600" b="1" i="1" smtClean="0">
                        <a:solidFill>
                          <a:srgbClr val="FF0000"/>
                        </a:solidFill>
                        <a:effectLst>
                          <a:outerShdw blurRad="38100" dist="19050" dir="2700000" algn="tl" rotWithShape="0">
                            <a:schemeClr val="dk1">
                              <a:alpha val="40000"/>
                            </a:schemeClr>
                          </a:outerShdw>
                        </a:effectLst>
                        <a:latin typeface="Cambria Math" panose="02040503050406030204" pitchFamily="18" charset="0"/>
                        <a:sym typeface="+mn-ea"/>
                      </a:rPr>
                      <m:t>𝒇</m:t>
                    </m:r>
                  </m:oMath>
                </a14:m>
                <a:r>
                  <a:rPr lang="en-US" altLang="zh-CN" sz="3600" b="1" dirty="0">
                    <a:solidFill>
                      <a:schemeClr val="tx1"/>
                    </a:solidFill>
                    <a:effectLst>
                      <a:outerShdw blurRad="38100" dist="19050" dir="2700000" algn="tl" rotWithShape="0">
                        <a:schemeClr val="dk1">
                          <a:alpha val="40000"/>
                        </a:schemeClr>
                      </a:outerShdw>
                    </a:effectLst>
                    <a:sym typeface="+mn-ea"/>
                  </a:rPr>
                  <a:t>(</a:t>
                </a:r>
                <a:r>
                  <a:rPr lang="en-US" altLang="zh-CN" sz="3600" b="1" dirty="0">
                    <a:effectLst>
                      <a:outerShdw blurRad="38100" dist="19050" dir="2700000" algn="tl" rotWithShape="0">
                        <a:schemeClr val="dk1">
                          <a:alpha val="40000"/>
                        </a:schemeClr>
                      </a:outerShdw>
                    </a:effectLst>
                    <a:sym typeface="+mn-ea"/>
                  </a:rPr>
                  <a:t>a number</a:t>
                </a:r>
                <a:r>
                  <a:rPr lang="zh-CN" altLang="en-US" sz="3600" b="1" dirty="0">
                    <a:effectLst>
                      <a:outerShdw blurRad="38100" dist="19050" dir="2700000" algn="tl" rotWithShape="0">
                        <a:schemeClr val="dk1">
                          <a:alpha val="40000"/>
                        </a:schemeClr>
                      </a:outerShdw>
                    </a:effectLst>
                    <a:sym typeface="+mn-ea"/>
                  </a:rPr>
                  <a:t> of </a:t>
                </a:r>
                <a:r>
                  <a:rPr lang="en-US" altLang="zh-CN" sz="3600" b="1" dirty="0">
                    <a:effectLst>
                      <a:outerShdw blurRad="38100" dist="19050" dir="2700000" algn="tl" rotWithShape="0">
                        <a:schemeClr val="dk1">
                          <a:alpha val="40000"/>
                        </a:schemeClr>
                      </a:outerShdw>
                    </a:effectLst>
                    <a:sym typeface="+mn-ea"/>
                  </a:rPr>
                  <a:t>H</a:t>
                </a:r>
                <a:r>
                  <a:rPr lang="zh-CN" altLang="en-US" sz="3600" b="1" dirty="0">
                    <a:effectLst>
                      <a:outerShdw blurRad="38100" dist="19050" dir="2700000" algn="tl" rotWithShape="0">
                        <a:schemeClr val="dk1">
                          <a:alpha val="40000"/>
                        </a:schemeClr>
                      </a:outerShdw>
                    </a:effectLst>
                    <a:sym typeface="+mn-ea"/>
                  </a:rPr>
                  <a:t>uman </a:t>
                </a:r>
                <a:r>
                  <a:rPr lang="en-US" altLang="zh-CN" sz="3600" b="1" dirty="0">
                    <a:solidFill>
                      <a:schemeClr val="accent5">
                        <a:lumMod val="75000"/>
                      </a:schemeClr>
                    </a:solidFill>
                    <a:effectLst>
                      <a:outerShdw blurRad="38100" dist="19050" dir="2700000" algn="tl" rotWithShape="0">
                        <a:schemeClr val="dk1">
                          <a:alpha val="40000"/>
                        </a:schemeClr>
                      </a:outerShdw>
                    </a:effectLst>
                    <a:sym typeface="+mn-ea"/>
                  </a:rPr>
                  <a:t>A</a:t>
                </a:r>
                <a:r>
                  <a:rPr lang="zh-CN" altLang="en-US" sz="3600" b="1" dirty="0">
                    <a:solidFill>
                      <a:schemeClr val="accent5">
                        <a:lumMod val="75000"/>
                      </a:schemeClr>
                    </a:solidFill>
                    <a:effectLst>
                      <a:outerShdw blurRad="38100" dist="19050" dir="2700000" algn="tl" rotWithShape="0">
                        <a:schemeClr val="dk1">
                          <a:alpha val="40000"/>
                        </a:schemeClr>
                      </a:outerShdw>
                    </a:effectLst>
                    <a:sym typeface="+mn-ea"/>
                  </a:rPr>
                  <a:t>ctions</a:t>
                </a:r>
                <a:r>
                  <a:rPr lang="en-US" altLang="zh-CN" sz="3600" b="1" dirty="0">
                    <a:solidFill>
                      <a:schemeClr val="tx1"/>
                    </a:solidFill>
                    <a:effectLst>
                      <a:outerShdw blurRad="38100" dist="19050" dir="2700000" algn="tl" rotWithShape="0">
                        <a:schemeClr val="dk1">
                          <a:alpha val="40000"/>
                        </a:schemeClr>
                      </a:outerShdw>
                    </a:effectLst>
                    <a:sym typeface="+mn-ea"/>
                  </a:rPr>
                  <a:t>)</a:t>
                </a:r>
                <a:endParaRPr lang="zh-CN" altLang="en-US" sz="3600" b="1" dirty="0">
                  <a:solidFill>
                    <a:schemeClr val="tx1"/>
                  </a:solidFill>
                  <a:effectLst>
                    <a:outerShdw blurRad="38100" dist="19050" dir="2700000" algn="tl" rotWithShape="0">
                      <a:schemeClr val="dk1">
                        <a:alpha val="40000"/>
                      </a:schemeClr>
                    </a:outerShdw>
                  </a:effectLst>
                  <a:sym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280160" y="5902514"/>
                <a:ext cx="9308126" cy="646331"/>
              </a:xfrm>
              <a:prstGeom prst="rect">
                <a:avLst/>
              </a:prstGeom>
              <a:blipFill rotWithShape="1">
                <a:blip r:embed="rId3"/>
                <a:stretch>
                  <a:fillRect l="-2161" t="-16981" r="-1179" b="-40566"/>
                </a:stretch>
              </a:blipFill>
            </p:spPr>
            <p:txBody>
              <a:bodyPr/>
              <a:lstStyle/>
              <a:p>
                <a:r>
                  <a:rPr lang="zh-CN" altLang="en-US">
                    <a:noFill/>
                  </a:rPr>
                  <a:t> </a:t>
                </a:r>
                <a:endParaRPr lang="zh-CN" altLang="en-US">
                  <a:noFill/>
                </a:endParaRPr>
              </a:p>
            </p:txBody>
          </p:sp>
        </mc:Fallback>
      </mc:AlternateContent>
      <p:sp>
        <p:nvSpPr>
          <p:cNvPr id="6" name="灯片编号占位符 5"/>
          <p:cNvSpPr>
            <a:spLocks noGrp="1"/>
          </p:cNvSpPr>
          <p:nvPr>
            <p:ph type="sldNum" sz="quarter" idx="12"/>
          </p:nvPr>
        </p:nvSpPr>
        <p:spPr/>
        <p:txBody>
          <a:bodyPr/>
          <a:lstStyle/>
          <a:p>
            <a:fld id="{565CE74E-AB26-4998-AD42-012C4C1AD076}" type="slidenum">
              <a:rPr lang="zh-CN" altLang="en-US" smtClean="0"/>
              <a:t>5</a:t>
            </a:fld>
            <a:endParaRPr lang="zh-CN" altLang="en-US"/>
          </a:p>
        </p:txBody>
      </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689" y="1575893"/>
            <a:ext cx="7157981" cy="4026364"/>
          </a:xfrm>
          <a:prstGeom prst="rect">
            <a:avLst/>
          </a:prstGeom>
        </p:spPr>
      </p:pic>
      <p:sp>
        <p:nvSpPr>
          <p:cNvPr id="3" name="文本框 2"/>
          <p:cNvSpPr txBox="1"/>
          <p:nvPr/>
        </p:nvSpPr>
        <p:spPr>
          <a:xfrm>
            <a:off x="2240689" y="1575893"/>
            <a:ext cx="2187414" cy="369332"/>
          </a:xfrm>
          <a:prstGeom prst="rect">
            <a:avLst/>
          </a:prstGeom>
          <a:solidFill>
            <a:schemeClr val="accent4"/>
          </a:solidFill>
          <a:ln>
            <a:solidFill>
              <a:schemeClr val="accent2"/>
            </a:solidFill>
          </a:ln>
        </p:spPr>
        <p:txBody>
          <a:bodyPr wrap="square" rtlCol="0">
            <a:spAutoFit/>
          </a:bodyPr>
          <a:lstStyle/>
          <a:p>
            <a:pPr algn="ctr"/>
            <a:r>
              <a:rPr lang="en-US" altLang="zh-CN" b="1" dirty="0"/>
              <a:t>Activity = “Left Set”</a:t>
            </a:r>
            <a:endParaRPr lang="en-US" altLang="zh-CN" b="1" dirty="0">
              <a:solidFill>
                <a:schemeClr val="tx1"/>
              </a:solidFill>
              <a:effectLst>
                <a:outerShdw blurRad="38100" dist="19050" dir="2700000" algn="tl" rotWithShape="0">
                  <a:schemeClr val="dk1">
                    <a:alpha val="40000"/>
                  </a:schemeClr>
                </a:outerShdw>
              </a:effectLst>
            </a:endParaRPr>
          </a:p>
        </p:txBody>
      </p:sp>
      <p:sp>
        <p:nvSpPr>
          <p:cNvPr id="35" name="文本框 34"/>
          <p:cNvSpPr txBox="1"/>
          <p:nvPr/>
        </p:nvSpPr>
        <p:spPr>
          <a:xfrm>
            <a:off x="3741420" y="4099560"/>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Moving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36" name="文本框 35"/>
          <p:cNvSpPr txBox="1"/>
          <p:nvPr/>
        </p:nvSpPr>
        <p:spPr>
          <a:xfrm>
            <a:off x="4282440" y="3406502"/>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Moving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37" name="文本框 36"/>
          <p:cNvSpPr txBox="1"/>
          <p:nvPr/>
        </p:nvSpPr>
        <p:spPr>
          <a:xfrm>
            <a:off x="4518660" y="4714980"/>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Moving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38" name="文本框 37"/>
          <p:cNvSpPr txBox="1"/>
          <p:nvPr/>
        </p:nvSpPr>
        <p:spPr>
          <a:xfrm>
            <a:off x="5364480" y="3957196"/>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Standing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39" name="文本框 38"/>
          <p:cNvSpPr txBox="1"/>
          <p:nvPr/>
        </p:nvSpPr>
        <p:spPr>
          <a:xfrm>
            <a:off x="4966239" y="4287852"/>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Setting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40" name="文本框 39"/>
          <p:cNvSpPr txBox="1"/>
          <p:nvPr/>
        </p:nvSpPr>
        <p:spPr>
          <a:xfrm>
            <a:off x="4483100" y="3696726"/>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Standing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41" name="文本框 40"/>
          <p:cNvSpPr txBox="1"/>
          <p:nvPr/>
        </p:nvSpPr>
        <p:spPr>
          <a:xfrm>
            <a:off x="6324804" y="3349634"/>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Standing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42" name="文本框 41"/>
          <p:cNvSpPr txBox="1"/>
          <p:nvPr/>
        </p:nvSpPr>
        <p:spPr>
          <a:xfrm>
            <a:off x="6332890" y="3708381"/>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Standing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43" name="文本框 42"/>
          <p:cNvSpPr txBox="1"/>
          <p:nvPr/>
        </p:nvSpPr>
        <p:spPr>
          <a:xfrm>
            <a:off x="6329884" y="4080306"/>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Standing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44" name="文本框 43"/>
          <p:cNvSpPr txBox="1"/>
          <p:nvPr/>
        </p:nvSpPr>
        <p:spPr>
          <a:xfrm>
            <a:off x="6840555" y="3504212"/>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Standing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45" name="文本框 44"/>
          <p:cNvSpPr txBox="1"/>
          <p:nvPr/>
        </p:nvSpPr>
        <p:spPr>
          <a:xfrm>
            <a:off x="7847204" y="4468759"/>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Standing</a:t>
            </a:r>
            <a:endParaRPr lang="zh-CN" altLang="en-US" sz="1000" b="1" dirty="0">
              <a:solidFill>
                <a:schemeClr val="bg1"/>
              </a:solidFill>
              <a:latin typeface="Segoe UI" panose="020B0502040204020203" pitchFamily="34" charset="0"/>
              <a:cs typeface="Segoe UI" panose="020B0502040204020203" pitchFamily="34" charset="0"/>
            </a:endParaRPr>
          </a:p>
        </p:txBody>
      </p:sp>
      <p:sp>
        <p:nvSpPr>
          <p:cNvPr id="46" name="文本框 45"/>
          <p:cNvSpPr txBox="1"/>
          <p:nvPr/>
        </p:nvSpPr>
        <p:spPr>
          <a:xfrm>
            <a:off x="8304200" y="3987528"/>
            <a:ext cx="853440" cy="246221"/>
          </a:xfrm>
          <a:prstGeom prst="rect">
            <a:avLst/>
          </a:prstGeom>
          <a:noFill/>
        </p:spPr>
        <p:txBody>
          <a:bodyPr wrap="square" rtlCol="0">
            <a:spAutoFit/>
          </a:bodyPr>
          <a:lstStyle/>
          <a:p>
            <a:r>
              <a:rPr lang="en-US" altLang="zh-CN" sz="1000" b="1" dirty="0">
                <a:solidFill>
                  <a:schemeClr val="bg1"/>
                </a:solidFill>
                <a:latin typeface="Segoe UI" panose="020B0502040204020203" pitchFamily="34" charset="0"/>
                <a:cs typeface="Segoe UI" panose="020B0502040204020203" pitchFamily="34" charset="0"/>
              </a:rPr>
              <a:t>Standing</a:t>
            </a:r>
            <a:endParaRPr lang="zh-CN" altLang="en-US" sz="1000" b="1" dirty="0">
              <a:solidFill>
                <a:schemeClr val="bg1"/>
              </a:solidFill>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接连接符 24"/>
          <p:cNvCxnSpPr/>
          <p:nvPr/>
        </p:nvCxnSpPr>
        <p:spPr>
          <a:xfrm>
            <a:off x="248093" y="3311969"/>
            <a:ext cx="1177131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en-US" altLang="zh-CN" sz="3600" dirty="0" smtClean="0">
                <a:solidFill>
                  <a:schemeClr val="accent5">
                    <a:lumMod val="75000"/>
                  </a:schemeClr>
                </a:solidFill>
                <a:latin typeface="Segoe UI" panose="020B0502040204020203" pitchFamily="34" charset="0"/>
                <a:cs typeface="Segoe UI" panose="020B0502040204020203" pitchFamily="34" charset="0"/>
              </a:rPr>
              <a:t>The Pipeline </a:t>
            </a:r>
            <a:r>
              <a:rPr lang="en-US" altLang="zh-CN" sz="3600" dirty="0">
                <a:solidFill>
                  <a:schemeClr val="accent5">
                    <a:lumMod val="75000"/>
                  </a:schemeClr>
                </a:solidFill>
                <a:latin typeface="Segoe UI" panose="020B0502040204020203" pitchFamily="34" charset="0"/>
                <a:cs typeface="Segoe UI" panose="020B0502040204020203" pitchFamily="34" charset="0"/>
              </a:rPr>
              <a:t>for Group Activity Recognition</a:t>
            </a:r>
            <a:endParaRPr lang="zh-CN" altLang="en-US" sz="3600" dirty="0">
              <a:solidFill>
                <a:schemeClr val="accent5">
                  <a:lumMod val="75000"/>
                </a:schemeClr>
              </a:solidFill>
              <a:latin typeface="Segoe UI" panose="020B0502040204020203" pitchFamily="34" charset="0"/>
              <a:cs typeface="Segoe UI" panose="020B0502040204020203" pitchFamily="34" charset="0"/>
            </a:endParaRPr>
          </a:p>
        </p:txBody>
      </p:sp>
      <p:grpSp>
        <p:nvGrpSpPr>
          <p:cNvPr id="34" name="组合 33"/>
          <p:cNvGrpSpPr/>
          <p:nvPr/>
        </p:nvGrpSpPr>
        <p:grpSpPr>
          <a:xfrm>
            <a:off x="4656655" y="1504459"/>
            <a:ext cx="7290131" cy="1623900"/>
            <a:chOff x="4656655" y="1504459"/>
            <a:chExt cx="7290131" cy="1623900"/>
          </a:xfrm>
        </p:grpSpPr>
        <p:sp>
          <p:nvSpPr>
            <p:cNvPr id="22" name="矩形: 圆角 21"/>
            <p:cNvSpPr/>
            <p:nvPr/>
          </p:nvSpPr>
          <p:spPr>
            <a:xfrm>
              <a:off x="4656655" y="1504459"/>
              <a:ext cx="7290131" cy="1623900"/>
            </a:xfrm>
            <a:prstGeom prst="roundRect">
              <a:avLst/>
            </a:prstGeom>
            <a:solidFill>
              <a:schemeClr val="accent4">
                <a:lumMod val="20000"/>
                <a:lumOff val="80000"/>
              </a:schemeClr>
            </a:solid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Google Shape;147;p16"/>
            <p:cNvSpPr/>
            <p:nvPr/>
          </p:nvSpPr>
          <p:spPr>
            <a:xfrm>
              <a:off x="5278767" y="1719728"/>
              <a:ext cx="3250495" cy="1116698"/>
            </a:xfrm>
            <a:prstGeom prst="cloud">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altLang="zh-CN" sz="1600" b="1" dirty="0">
                  <a:solidFill>
                    <a:schemeClr val="bg1"/>
                  </a:solidFill>
                  <a:latin typeface="Segoe UI" panose="020B0502040204020203" pitchFamily="34" charset="0"/>
                  <a:cs typeface="Segoe UI" panose="020B0502040204020203" pitchFamily="34" charset="0"/>
                </a:rPr>
                <a:t>Learning Individuals’ Representations</a:t>
              </a:r>
            </a:p>
          </p:txBody>
        </p:sp>
        <p:pic>
          <p:nvPicPr>
            <p:cNvPr id="6" name="Google Shape;148;p16"/>
            <p:cNvPicPr preferRelativeResize="0"/>
            <p:nvPr/>
          </p:nvPicPr>
          <p:blipFill rotWithShape="1">
            <a:blip r:embed="rId3"/>
            <a:srcRect l="47578" t="51249" r="43037" b="20226"/>
            <a:stretch>
              <a:fillRect/>
            </a:stretch>
          </p:blipFill>
          <p:spPr>
            <a:xfrm>
              <a:off x="9647035" y="1639137"/>
              <a:ext cx="886284" cy="1331967"/>
            </a:xfrm>
            <a:prstGeom prst="rect">
              <a:avLst/>
            </a:prstGeom>
            <a:noFill/>
            <a:ln>
              <a:noFill/>
            </a:ln>
          </p:spPr>
        </p:pic>
      </p:grpSp>
      <p:grpSp>
        <p:nvGrpSpPr>
          <p:cNvPr id="35" name="组合 34"/>
          <p:cNvGrpSpPr/>
          <p:nvPr/>
        </p:nvGrpSpPr>
        <p:grpSpPr>
          <a:xfrm>
            <a:off x="4656655" y="2995327"/>
            <a:ext cx="7287252" cy="3547237"/>
            <a:chOff x="4656655" y="2995327"/>
            <a:chExt cx="7287252" cy="3547237"/>
          </a:xfrm>
        </p:grpSpPr>
        <p:sp>
          <p:nvSpPr>
            <p:cNvPr id="23" name="矩形: 圆角 22"/>
            <p:cNvSpPr/>
            <p:nvPr/>
          </p:nvSpPr>
          <p:spPr>
            <a:xfrm>
              <a:off x="4656655" y="3449931"/>
              <a:ext cx="7287252" cy="3092633"/>
            </a:xfrm>
            <a:prstGeom prst="roundRect">
              <a:avLst/>
            </a:prstGeom>
            <a:solidFill>
              <a:schemeClr val="accent4">
                <a:lumMod val="20000"/>
                <a:lumOff val="80000"/>
              </a:schemeClr>
            </a:solid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150;p16"/>
            <p:cNvSpPr/>
            <p:nvPr/>
          </p:nvSpPr>
          <p:spPr>
            <a:xfrm>
              <a:off x="5046805" y="3670199"/>
              <a:ext cx="3704867" cy="1060194"/>
            </a:xfrm>
            <a:prstGeom prst="cloud">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sz="1600" b="1" dirty="0">
                  <a:solidFill>
                    <a:schemeClr val="bg1"/>
                  </a:solidFill>
                  <a:latin typeface="Segoe UI" panose="020B0502040204020203" pitchFamily="34" charset="0"/>
                  <a:cs typeface="Segoe UI" panose="020B0502040204020203" pitchFamily="34" charset="0"/>
                </a:rPr>
                <a:t>Aggregating Them into Group Representations</a:t>
              </a:r>
            </a:p>
            <a:p>
              <a:pPr marL="0" lvl="0" indent="0" algn="ctr" rtl="0">
                <a:spcBef>
                  <a:spcPts val="0"/>
                </a:spcBef>
                <a:spcAft>
                  <a:spcPts val="0"/>
                </a:spcAft>
                <a:buNone/>
              </a:pPr>
              <a:endParaRPr sz="1600" b="1" dirty="0">
                <a:solidFill>
                  <a:schemeClr val="bg1"/>
                </a:solidFill>
                <a:latin typeface="Segoe UI" panose="020B0502040204020203" pitchFamily="34" charset="0"/>
                <a:cs typeface="Segoe UI" panose="020B0502040204020203" pitchFamily="34" charset="0"/>
              </a:endParaRPr>
            </a:p>
          </p:txBody>
        </p:sp>
        <p:pic>
          <p:nvPicPr>
            <p:cNvPr id="9" name="Google Shape;151;p16"/>
            <p:cNvPicPr preferRelativeResize="0"/>
            <p:nvPr/>
          </p:nvPicPr>
          <p:blipFill rotWithShape="1">
            <a:blip r:embed="rId3"/>
            <a:srcRect/>
            <a:stretch>
              <a:fillRect/>
            </a:stretch>
          </p:blipFill>
          <p:spPr>
            <a:xfrm>
              <a:off x="9087295" y="4107773"/>
              <a:ext cx="2520989" cy="1776949"/>
            </a:xfrm>
            <a:prstGeom prst="rect">
              <a:avLst/>
            </a:prstGeom>
            <a:noFill/>
            <a:ln>
              <a:noFill/>
            </a:ln>
          </p:spPr>
        </p:pic>
        <p:sp>
          <p:nvSpPr>
            <p:cNvPr id="10" name="Google Shape;152;p16"/>
            <p:cNvSpPr/>
            <p:nvPr/>
          </p:nvSpPr>
          <p:spPr>
            <a:xfrm>
              <a:off x="6704064" y="2995327"/>
              <a:ext cx="399900" cy="692465"/>
            </a:xfrm>
            <a:prstGeom prst="downArrow">
              <a:avLst>
                <a:gd name="adj1" fmla="val 50000"/>
                <a:gd name="adj2" fmla="val 50000"/>
              </a:avLst>
            </a:prstGeom>
            <a:solidFill>
              <a:schemeClr val="accent3">
                <a:lumMod val="60000"/>
                <a:lumOff val="40000"/>
              </a:schemeClr>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4;p16"/>
            <p:cNvSpPr/>
            <p:nvPr/>
          </p:nvSpPr>
          <p:spPr>
            <a:xfrm>
              <a:off x="5385047" y="5429863"/>
              <a:ext cx="3037935" cy="920291"/>
            </a:xfrm>
            <a:prstGeom prst="cloud">
              <a:avLst/>
            </a:prstGeom>
            <a:solidFill>
              <a:schemeClr val="accent5">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altLang="zh-CN" sz="1600" b="1" dirty="0">
                  <a:solidFill>
                    <a:schemeClr val="bg1"/>
                  </a:solidFill>
                  <a:latin typeface="Segoe UI" panose="020B0502040204020203" pitchFamily="34" charset="0"/>
                  <a:cs typeface="Segoe UI" panose="020B0502040204020203" pitchFamily="34" charset="0"/>
                </a:rPr>
                <a:t>Inferring the Label of Group Activity</a:t>
              </a:r>
            </a:p>
          </p:txBody>
        </p:sp>
        <p:sp>
          <p:nvSpPr>
            <p:cNvPr id="13" name="Google Shape;155;p16"/>
            <p:cNvSpPr/>
            <p:nvPr/>
          </p:nvSpPr>
          <p:spPr>
            <a:xfrm>
              <a:off x="6662659" y="4805155"/>
              <a:ext cx="482711" cy="624708"/>
            </a:xfrm>
            <a:prstGeom prst="downArrow">
              <a:avLst>
                <a:gd name="adj1" fmla="val 50000"/>
                <a:gd name="adj2" fmla="val 50000"/>
              </a:avLst>
            </a:prstGeom>
            <a:solidFill>
              <a:schemeClr val="accent3">
                <a:lumMod val="60000"/>
                <a:lumOff val="40000"/>
              </a:schemeClr>
            </a:solidFill>
            <a:ln w="952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灯片编号占位符 17"/>
          <p:cNvSpPr>
            <a:spLocks noGrp="1"/>
          </p:cNvSpPr>
          <p:nvPr>
            <p:ph type="sldNum" sz="quarter" idx="12"/>
          </p:nvPr>
        </p:nvSpPr>
        <p:spPr/>
        <p:txBody>
          <a:bodyPr/>
          <a:lstStyle/>
          <a:p>
            <a:fld id="{565CE74E-AB26-4998-AD42-012C4C1AD076}" type="slidenum">
              <a:rPr lang="zh-CN" altLang="en-US" smtClean="0"/>
              <a:t>6</a:t>
            </a:fld>
            <a:endParaRPr lang="zh-CN" altLang="en-US" dirty="0"/>
          </a:p>
        </p:txBody>
      </p:sp>
      <p:grpSp>
        <p:nvGrpSpPr>
          <p:cNvPr id="14" name="组合 13"/>
          <p:cNvGrpSpPr/>
          <p:nvPr/>
        </p:nvGrpSpPr>
        <p:grpSpPr>
          <a:xfrm>
            <a:off x="245213" y="1504459"/>
            <a:ext cx="4351068" cy="1593628"/>
            <a:chOff x="245213" y="1504459"/>
            <a:chExt cx="4351068" cy="1593628"/>
          </a:xfrm>
        </p:grpSpPr>
        <p:sp>
          <p:nvSpPr>
            <p:cNvPr id="30" name="矩形 29"/>
            <p:cNvSpPr/>
            <p:nvPr/>
          </p:nvSpPr>
          <p:spPr>
            <a:xfrm>
              <a:off x="245213" y="1504459"/>
              <a:ext cx="3900366" cy="159362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1" name="矩形 30"/>
            <p:cNvSpPr/>
            <p:nvPr/>
          </p:nvSpPr>
          <p:spPr>
            <a:xfrm>
              <a:off x="245213" y="1513557"/>
              <a:ext cx="3503523" cy="369332"/>
            </a:xfrm>
            <a:prstGeom prst="rect">
              <a:avLst/>
            </a:prstGeom>
          </p:spPr>
          <p:txBody>
            <a:bodyPr wrap="none">
              <a:spAutoFit/>
            </a:bodyPr>
            <a:lstStyle/>
            <a:p>
              <a:r>
                <a:rPr lang="en-US" altLang="zh-CN" b="1" dirty="0">
                  <a:solidFill>
                    <a:schemeClr val="accent5">
                      <a:lumMod val="75000"/>
                    </a:schemeClr>
                  </a:solidFill>
                </a:rPr>
                <a:t>CNN + RNN based Temporal Model</a:t>
              </a:r>
              <a:endParaRPr lang="zh-CN" altLang="en-US" b="1" dirty="0">
                <a:solidFill>
                  <a:schemeClr val="accent5">
                    <a:lumMod val="75000"/>
                  </a:schemeClr>
                </a:solidFill>
              </a:endParaRPr>
            </a:p>
          </p:txBody>
        </p:sp>
        <p:sp>
          <p:nvSpPr>
            <p:cNvPr id="38" name="矩形 37"/>
            <p:cNvSpPr/>
            <p:nvPr/>
          </p:nvSpPr>
          <p:spPr>
            <a:xfrm>
              <a:off x="245213" y="1857758"/>
              <a:ext cx="3900366" cy="1077218"/>
            </a:xfrm>
            <a:prstGeom prst="rect">
              <a:avLst/>
            </a:prstGeom>
          </p:spPr>
          <p:txBody>
            <a:bodyPr wrap="square">
              <a:spAutoFit/>
            </a:bodyPr>
            <a:lstStyle/>
            <a:p>
              <a:pPr algn="ctr"/>
              <a:r>
                <a:rPr lang="en-US" altLang="zh-CN" sz="1600" dirty="0">
                  <a:latin typeface="Segoe UI" panose="020B0502040204020203" pitchFamily="34" charset="0"/>
                  <a:cs typeface="Segoe UI" panose="020B0502040204020203" pitchFamily="34" charset="0"/>
                </a:rPr>
                <a:t>Ibrahim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CVPR 2016</a:t>
              </a:r>
            </a:p>
            <a:p>
              <a:pPr algn="ctr"/>
              <a:r>
                <a:rPr lang="en-US" altLang="zh-CN" sz="1600" dirty="0">
                  <a:latin typeface="Segoe UI" panose="020B0502040204020203" pitchFamily="34" charset="0"/>
                  <a:cs typeface="Segoe UI" panose="020B0502040204020203" pitchFamily="34" charset="0"/>
                </a:rPr>
                <a:t>Li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ICCV 2017</a:t>
              </a:r>
            </a:p>
            <a:p>
              <a:pPr algn="ctr"/>
              <a:r>
                <a:rPr lang="en-US" altLang="zh-CN" sz="1600" dirty="0">
                  <a:latin typeface="Segoe UI" panose="020B0502040204020203" pitchFamily="34" charset="0"/>
                  <a:cs typeface="Segoe UI" panose="020B0502040204020203" pitchFamily="34" charset="0"/>
                </a:rPr>
                <a:t>Shu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CVPR 2017</a:t>
              </a:r>
            </a:p>
            <a:p>
              <a:pPr algn="ctr"/>
              <a:r>
                <a:rPr lang="en-US" altLang="zh-CN" sz="1600" dirty="0">
                  <a:latin typeface="Segoe UI" panose="020B0502040204020203" pitchFamily="34" charset="0"/>
                  <a:cs typeface="Segoe UI" panose="020B0502040204020203" pitchFamily="34" charset="0"/>
                </a:rPr>
                <a:t>Wang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CVPR 2017</a:t>
              </a:r>
              <a:endParaRPr lang="zh-CN" altLang="en-US" sz="1600" dirty="0">
                <a:latin typeface="Segoe UI" panose="020B0502040204020203" pitchFamily="34" charset="0"/>
                <a:cs typeface="Segoe UI" panose="020B0502040204020203" pitchFamily="34" charset="0"/>
              </a:endParaRPr>
            </a:p>
          </p:txBody>
        </p:sp>
        <p:sp>
          <p:nvSpPr>
            <p:cNvPr id="49" name="箭头: V 形 48"/>
            <p:cNvSpPr/>
            <p:nvPr/>
          </p:nvSpPr>
          <p:spPr>
            <a:xfrm>
              <a:off x="4207661" y="2218179"/>
              <a:ext cx="388620" cy="352416"/>
            </a:xfrm>
            <a:prstGeom prst="chevron">
              <a:avLst/>
            </a:prstGeom>
            <a:solidFill>
              <a:schemeClr val="accent4">
                <a:lumMod val="20000"/>
                <a:lumOff val="8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 name="组合 14"/>
          <p:cNvGrpSpPr/>
          <p:nvPr/>
        </p:nvGrpSpPr>
        <p:grpSpPr>
          <a:xfrm>
            <a:off x="245214" y="3577726"/>
            <a:ext cx="4342298" cy="1247553"/>
            <a:chOff x="245214" y="3577726"/>
            <a:chExt cx="4342298" cy="1247553"/>
          </a:xfrm>
        </p:grpSpPr>
        <p:sp>
          <p:nvSpPr>
            <p:cNvPr id="29" name="矩形 28"/>
            <p:cNvSpPr/>
            <p:nvPr/>
          </p:nvSpPr>
          <p:spPr>
            <a:xfrm>
              <a:off x="248093" y="3577726"/>
              <a:ext cx="3900366" cy="12475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6" name="矩形 25"/>
            <p:cNvSpPr/>
            <p:nvPr/>
          </p:nvSpPr>
          <p:spPr>
            <a:xfrm>
              <a:off x="248093" y="3584848"/>
              <a:ext cx="1763624" cy="369332"/>
            </a:xfrm>
            <a:prstGeom prst="rect">
              <a:avLst/>
            </a:prstGeom>
          </p:spPr>
          <p:txBody>
            <a:bodyPr wrap="none">
              <a:spAutoFit/>
            </a:bodyPr>
            <a:lstStyle/>
            <a:p>
              <a:r>
                <a:rPr lang="en-US" altLang="zh-CN" b="1" dirty="0">
                  <a:solidFill>
                    <a:schemeClr val="accent5">
                      <a:lumMod val="75000"/>
                    </a:schemeClr>
                  </a:solidFill>
                </a:rPr>
                <a:t>Graphical Model</a:t>
              </a:r>
              <a:endParaRPr lang="zh-CN" altLang="en-US" b="1" dirty="0">
                <a:solidFill>
                  <a:schemeClr val="accent5">
                    <a:lumMod val="75000"/>
                  </a:schemeClr>
                </a:solidFill>
              </a:endParaRPr>
            </a:p>
          </p:txBody>
        </p:sp>
        <p:sp>
          <p:nvSpPr>
            <p:cNvPr id="37" name="矩形 36"/>
            <p:cNvSpPr/>
            <p:nvPr/>
          </p:nvSpPr>
          <p:spPr>
            <a:xfrm>
              <a:off x="245214" y="3899395"/>
              <a:ext cx="3900366" cy="830997"/>
            </a:xfrm>
            <a:prstGeom prst="rect">
              <a:avLst/>
            </a:prstGeom>
          </p:spPr>
          <p:txBody>
            <a:bodyPr wrap="square">
              <a:spAutoFit/>
            </a:bodyPr>
            <a:lstStyle/>
            <a:p>
              <a:pPr algn="ctr"/>
              <a:r>
                <a:rPr lang="en-US" altLang="zh-CN" sz="1600" dirty="0">
                  <a:latin typeface="Segoe UI" panose="020B0502040204020203" pitchFamily="34" charset="0"/>
                  <a:cs typeface="Segoe UI" panose="020B0502040204020203" pitchFamily="34" charset="0"/>
                </a:rPr>
                <a:t>Deng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BMVC 2015</a:t>
              </a:r>
            </a:p>
            <a:p>
              <a:pPr algn="ctr"/>
              <a:r>
                <a:rPr lang="en-US" altLang="zh-CN" sz="1600" dirty="0">
                  <a:latin typeface="Segoe UI" panose="020B0502040204020203" pitchFamily="34" charset="0"/>
                  <a:cs typeface="Segoe UI" panose="020B0502040204020203" pitchFamily="34" charset="0"/>
                </a:rPr>
                <a:t>Lan </a:t>
              </a:r>
              <a:r>
                <a:rPr lang="en-US" altLang="zh-CN" sz="1600" i="1" dirty="0">
                  <a:latin typeface="Segoe UI" panose="020B0502040204020203" pitchFamily="34" charset="0"/>
                  <a:cs typeface="Segoe UI" panose="020B0502040204020203" pitchFamily="34" charset="0"/>
                </a:rPr>
                <a:t>et</a:t>
              </a:r>
              <a:r>
                <a:rPr lang="zh-CN" altLang="en-US" sz="1600" i="1" dirty="0">
                  <a:latin typeface="Segoe UI" panose="020B0502040204020203" pitchFamily="34" charset="0"/>
                  <a:cs typeface="Segoe UI" panose="020B0502040204020203" pitchFamily="34" charset="0"/>
                </a:rPr>
                <a:t> </a:t>
              </a:r>
              <a:r>
                <a:rPr lang="en-US" altLang="zh-CN" sz="1600" i="1" dirty="0">
                  <a:latin typeface="Segoe UI" panose="020B0502040204020203" pitchFamily="34" charset="0"/>
                  <a:cs typeface="Segoe UI" panose="020B0502040204020203" pitchFamily="34" charset="0"/>
                </a:rPr>
                <a:t>al</a:t>
              </a:r>
              <a:r>
                <a:rPr lang="en-US" altLang="zh-CN" sz="1600" dirty="0">
                  <a:latin typeface="Segoe UI" panose="020B0502040204020203" pitchFamily="34" charset="0"/>
                  <a:cs typeface="Segoe UI" panose="020B0502040204020203" pitchFamily="34" charset="0"/>
                </a:rPr>
                <a:t>. NIPS 2010</a:t>
              </a:r>
            </a:p>
            <a:p>
              <a:pPr algn="ctr"/>
              <a:r>
                <a:rPr lang="en-US" altLang="zh-CN" sz="1600" dirty="0">
                  <a:latin typeface="Segoe UI" panose="020B0502040204020203" pitchFamily="34" charset="0"/>
                  <a:cs typeface="Segoe UI" panose="020B0502040204020203" pitchFamily="34" charset="0"/>
                </a:rPr>
                <a:t>Deng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CVPR 2016</a:t>
              </a:r>
            </a:p>
          </p:txBody>
        </p:sp>
        <p:sp>
          <p:nvSpPr>
            <p:cNvPr id="50" name="箭头: V 形 49"/>
            <p:cNvSpPr/>
            <p:nvPr/>
          </p:nvSpPr>
          <p:spPr>
            <a:xfrm>
              <a:off x="4198892" y="4097578"/>
              <a:ext cx="388620" cy="352416"/>
            </a:xfrm>
            <a:prstGeom prst="chevron">
              <a:avLst/>
            </a:prstGeom>
            <a:solidFill>
              <a:schemeClr val="accent4">
                <a:lumMod val="20000"/>
                <a:lumOff val="8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6" name="组合 15"/>
          <p:cNvGrpSpPr/>
          <p:nvPr/>
        </p:nvGrpSpPr>
        <p:grpSpPr>
          <a:xfrm>
            <a:off x="245213" y="5212970"/>
            <a:ext cx="4347535" cy="1247553"/>
            <a:chOff x="245213" y="5212970"/>
            <a:chExt cx="4347535" cy="1247553"/>
          </a:xfrm>
        </p:grpSpPr>
        <p:sp>
          <p:nvSpPr>
            <p:cNvPr id="28" name="矩形 27"/>
            <p:cNvSpPr/>
            <p:nvPr/>
          </p:nvSpPr>
          <p:spPr>
            <a:xfrm>
              <a:off x="248093" y="5212970"/>
              <a:ext cx="3900366" cy="12475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9" name="矩形 18"/>
            <p:cNvSpPr/>
            <p:nvPr/>
          </p:nvSpPr>
          <p:spPr>
            <a:xfrm>
              <a:off x="245213" y="5613851"/>
              <a:ext cx="3900366" cy="584775"/>
            </a:xfrm>
            <a:prstGeom prst="rect">
              <a:avLst/>
            </a:prstGeom>
          </p:spPr>
          <p:txBody>
            <a:bodyPr wrap="square">
              <a:spAutoFit/>
            </a:bodyPr>
            <a:lstStyle/>
            <a:p>
              <a:pPr algn="ctr"/>
              <a:r>
                <a:rPr lang="en-US" altLang="zh-CN" sz="1600" dirty="0">
                  <a:latin typeface="Segoe UI" panose="020B0502040204020203" pitchFamily="34" charset="0"/>
                  <a:cs typeface="Segoe UI" panose="020B0502040204020203" pitchFamily="34" charset="0"/>
                </a:rPr>
                <a:t>Ibrahim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CVPR 2016</a:t>
              </a:r>
            </a:p>
            <a:p>
              <a:pPr algn="ctr"/>
              <a:r>
                <a:rPr lang="en-US" altLang="zh-CN" sz="1600" dirty="0">
                  <a:latin typeface="Segoe UI" panose="020B0502040204020203" pitchFamily="34" charset="0"/>
                  <a:cs typeface="Segoe UI" panose="020B0502040204020203" pitchFamily="34" charset="0"/>
                </a:rPr>
                <a:t>Wang </a:t>
              </a:r>
              <a:r>
                <a:rPr lang="en-US" altLang="zh-CN" sz="1600" i="1" dirty="0">
                  <a:latin typeface="Segoe UI" panose="020B0502040204020203" pitchFamily="34" charset="0"/>
                  <a:cs typeface="Segoe UI" panose="020B0502040204020203" pitchFamily="34" charset="0"/>
                </a:rPr>
                <a:t>et al</a:t>
              </a:r>
              <a:r>
                <a:rPr lang="en-US" altLang="zh-CN" sz="1600" dirty="0">
                  <a:latin typeface="Segoe UI" panose="020B0502040204020203" pitchFamily="34" charset="0"/>
                  <a:cs typeface="Segoe UI" panose="020B0502040204020203" pitchFamily="34" charset="0"/>
                </a:rPr>
                <a:t>. CVPR 2017</a:t>
              </a:r>
            </a:p>
          </p:txBody>
        </p:sp>
        <p:sp>
          <p:nvSpPr>
            <p:cNvPr id="27" name="矩形 26"/>
            <p:cNvSpPr/>
            <p:nvPr/>
          </p:nvSpPr>
          <p:spPr>
            <a:xfrm>
              <a:off x="245213" y="5215269"/>
              <a:ext cx="3145348" cy="369332"/>
            </a:xfrm>
            <a:prstGeom prst="rect">
              <a:avLst/>
            </a:prstGeom>
          </p:spPr>
          <p:txBody>
            <a:bodyPr wrap="none">
              <a:spAutoFit/>
            </a:bodyPr>
            <a:lstStyle/>
            <a:p>
              <a:r>
                <a:rPr lang="en-US" altLang="zh-CN" b="1" dirty="0">
                  <a:solidFill>
                    <a:schemeClr val="accent5">
                      <a:lumMod val="75000"/>
                    </a:schemeClr>
                  </a:solidFill>
                </a:rPr>
                <a:t>RNN based Hierarchical Model </a:t>
              </a:r>
              <a:endParaRPr lang="zh-CN" altLang="en-US" b="1" dirty="0">
                <a:solidFill>
                  <a:schemeClr val="accent5">
                    <a:lumMod val="75000"/>
                  </a:schemeClr>
                </a:solidFill>
              </a:endParaRPr>
            </a:p>
          </p:txBody>
        </p:sp>
        <p:sp>
          <p:nvSpPr>
            <p:cNvPr id="51" name="箭头: V 形 50"/>
            <p:cNvSpPr/>
            <p:nvPr/>
          </p:nvSpPr>
          <p:spPr>
            <a:xfrm>
              <a:off x="4204128" y="5660538"/>
              <a:ext cx="388620" cy="352416"/>
            </a:xfrm>
            <a:prstGeom prst="chevron">
              <a:avLst/>
            </a:prstGeom>
            <a:solidFill>
              <a:schemeClr val="accent4">
                <a:lumMod val="20000"/>
                <a:lumOff val="8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par>
                                <p:cTn id="14" presetID="16" presetClass="entr" presetSubtype="21"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arn(inVertical)">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1000"/>
                                        <p:tgtEl>
                                          <p:spTgt spid="16"/>
                                        </p:tgtEl>
                                      </p:cBhvr>
                                    </p:animEffect>
                                    <p:anim calcmode="lin" valueType="num">
                                      <p:cBhvr>
                                        <p:cTn id="34" dur="1000" fill="hold"/>
                                        <p:tgtEl>
                                          <p:spTgt spid="16"/>
                                        </p:tgtEl>
                                        <p:attrNameLst>
                                          <p:attrName>ppt_x</p:attrName>
                                        </p:attrNameLst>
                                      </p:cBhvr>
                                      <p:tavLst>
                                        <p:tav tm="0">
                                          <p:val>
                                            <p:strVal val="#ppt_x"/>
                                          </p:val>
                                        </p:tav>
                                        <p:tav tm="100000">
                                          <p:val>
                                            <p:strVal val="#ppt_x"/>
                                          </p:val>
                                        </p:tav>
                                      </p:tavLst>
                                    </p:anim>
                                    <p:anim calcmode="lin" valueType="num">
                                      <p:cBhvr>
                                        <p:cTn id="3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3287" y="1998340"/>
            <a:ext cx="7426036" cy="919401"/>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5"/>
          <p:cNvSpPr txBox="1">
            <a:spLocks noChangeArrowheads="1"/>
          </p:cNvSpPr>
          <p:nvPr/>
        </p:nvSpPr>
        <p:spPr bwMode="auto">
          <a:xfrm>
            <a:off x="3287" y="2066443"/>
            <a:ext cx="6982691" cy="783193"/>
          </a:xfrm>
          <a:prstGeom prst="round2DiagRect">
            <a:avLst/>
          </a:prstGeom>
          <a:noFill/>
          <a:ln w="19050">
            <a:solidFill>
              <a:schemeClr val="bg1"/>
            </a:solidFill>
          </a:ln>
          <a:effectLst>
            <a:softEdge rad="63500"/>
          </a:effectLst>
        </p:spPr>
        <p:style>
          <a:lnRef idx="2">
            <a:schemeClr val="accent1"/>
          </a:lnRef>
          <a:fillRef idx="1">
            <a:schemeClr val="lt1"/>
          </a:fillRef>
          <a:effectRef idx="0">
            <a:schemeClr val="accent1"/>
          </a:effectRef>
          <a:fontRef idx="minor">
            <a:schemeClr val="dk1"/>
          </a:fontRef>
        </p:style>
        <p:txBody>
          <a:bodyPr wrap="square">
            <a:spAutoFit/>
          </a:bodyPr>
          <a:lstStyle/>
          <a:p>
            <a:pPr algn="ctr" fontAlgn="base">
              <a:spcBef>
                <a:spcPct val="0"/>
              </a:spcBef>
              <a:spcAft>
                <a:spcPct val="0"/>
              </a:spcAft>
              <a:buFont typeface="Arial" panose="020B0604020202020204" pitchFamily="34" charset="0"/>
              <a:buNone/>
            </a:pPr>
            <a:r>
              <a:rPr lang="en-US" altLang="zh-CN" sz="4000" b="1" dirty="0">
                <a:solidFill>
                  <a:schemeClr val="bg1"/>
                </a:solidFill>
                <a:latin typeface="Segoe UI" panose="020B0502040204020203" pitchFamily="34" charset="0"/>
                <a:ea typeface="微软雅黑" panose="020B0503020204020204" pitchFamily="34" charset="-122"/>
                <a:cs typeface="Segoe UI" panose="020B0502040204020203" pitchFamily="34" charset="0"/>
              </a:rPr>
              <a:t>Motivation</a:t>
            </a:r>
            <a:endParaRPr lang="en-US" altLang="zh-CN" sz="4800" b="1" dirty="0">
              <a:solidFill>
                <a:schemeClr val="bg1"/>
              </a:solidFill>
              <a:latin typeface="Segoe UI" panose="020B0502040204020203" pitchFamily="34" charset="0"/>
              <a:ea typeface="微软雅黑" panose="020B0503020204020204" pitchFamily="34" charset="-122"/>
              <a:cs typeface="Segoe UI" panose="020B0502040204020203" pitchFamily="34" charset="0"/>
            </a:endParaRPr>
          </a:p>
        </p:txBody>
      </p:sp>
      <p:sp>
        <p:nvSpPr>
          <p:cNvPr id="7" name="矩形 6"/>
          <p:cNvSpPr/>
          <p:nvPr/>
        </p:nvSpPr>
        <p:spPr>
          <a:xfrm>
            <a:off x="2050373" y="3507870"/>
            <a:ext cx="4762009" cy="584775"/>
          </a:xfrm>
          <a:prstGeom prst="rect">
            <a:avLst/>
          </a:prstGeom>
          <a:effectLst>
            <a:glow rad="139700">
              <a:schemeClr val="accent2">
                <a:satMod val="175000"/>
                <a:alpha val="40000"/>
              </a:schemeClr>
            </a:glow>
          </a:effectLst>
        </p:spPr>
        <p:txBody>
          <a:bodyPr wrap="none">
            <a:spAutoFit/>
          </a:bodyPr>
          <a:lstStyle/>
          <a:p>
            <a:r>
              <a:rPr lang="en-US" altLang="zh-CN" sz="3200" b="1" i="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Who are the key actors?</a:t>
            </a:r>
            <a:endParaRPr lang="zh-CN" altLang="en-US" sz="3200" b="1" i="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7236" y="800241"/>
            <a:ext cx="4001477" cy="4001477"/>
          </a:xfrm>
          <a:prstGeom prst="rect">
            <a:avLst/>
          </a:prstGeom>
        </p:spPr>
      </p:pic>
      <p:sp>
        <p:nvSpPr>
          <p:cNvPr id="11" name="灯片编号占位符 10"/>
          <p:cNvSpPr>
            <a:spLocks noGrp="1"/>
          </p:cNvSpPr>
          <p:nvPr>
            <p:ph type="sldNum" sz="quarter" idx="12"/>
          </p:nvPr>
        </p:nvSpPr>
        <p:spPr/>
        <p:txBody>
          <a:bodyPr/>
          <a:lstStyle/>
          <a:p>
            <a:fld id="{565CE74E-AB26-4998-AD42-012C4C1AD076}" type="slidenum">
              <a:rPr lang="zh-CN" altLang="en-US" smtClean="0"/>
              <a:t>7</a:t>
            </a:fld>
            <a:endParaRPr lang="zh-CN" altLang="en-US"/>
          </a:p>
        </p:txBody>
      </p:sp>
      <p:sp>
        <p:nvSpPr>
          <p:cNvPr id="16" name="矩形 15"/>
          <p:cNvSpPr/>
          <p:nvPr/>
        </p:nvSpPr>
        <p:spPr>
          <a:xfrm>
            <a:off x="2050373" y="4573103"/>
            <a:ext cx="6643742" cy="1015663"/>
          </a:xfrm>
          <a:prstGeom prst="rect">
            <a:avLst/>
          </a:prstGeom>
        </p:spPr>
        <p:txBody>
          <a:bodyPr wrap="none">
            <a:spAutoFit/>
          </a:bodyPr>
          <a:lstStyle/>
          <a:p>
            <a:pPr marL="285750" indent="-285750">
              <a:buFont typeface="Wingdings" panose="05000000000000000000" pitchFamily="2" charset="2"/>
              <a:buChar char="ü"/>
            </a:pPr>
            <a:r>
              <a:rPr lang="en-US" altLang="zh-CN" sz="2000" b="1" dirty="0" smtClean="0">
                <a:solidFill>
                  <a:schemeClr val="accent5">
                    <a:lumMod val="75000"/>
                  </a:schemeClr>
                </a:solidFill>
                <a:latin typeface="Segoe UI" panose="020B0502040204020203" pitchFamily="34" charset="0"/>
                <a:cs typeface="Segoe UI" panose="020B0502040204020203" pitchFamily="34" charset="0"/>
              </a:rPr>
              <a:t>Maintain </a:t>
            </a:r>
            <a:r>
              <a:rPr lang="en-US" altLang="zh-CN" sz="2000" b="1" dirty="0">
                <a:solidFill>
                  <a:schemeClr val="accent5">
                    <a:lumMod val="75000"/>
                  </a:schemeClr>
                </a:solidFill>
                <a:latin typeface="Segoe UI" panose="020B0502040204020203" pitchFamily="34" charset="0"/>
                <a:cs typeface="Segoe UI" panose="020B0502040204020203" pitchFamily="34" charset="0"/>
              </a:rPr>
              <a:t>steady motions during the whole process.</a:t>
            </a:r>
          </a:p>
          <a:p>
            <a:pPr marL="285750" indent="-285750">
              <a:buFont typeface="Wingdings" panose="05000000000000000000" pitchFamily="2" charset="2"/>
              <a:buChar char="ü"/>
            </a:pPr>
            <a:r>
              <a:rPr lang="en-US" altLang="zh-CN" sz="2000" b="1" dirty="0">
                <a:solidFill>
                  <a:schemeClr val="accent5">
                    <a:lumMod val="75000"/>
                  </a:schemeClr>
                </a:solidFill>
                <a:latin typeface="Segoe UI" panose="020B0502040204020203" pitchFamily="34" charset="0"/>
                <a:cs typeface="Segoe UI" panose="020B0502040204020203" pitchFamily="34" charset="0"/>
              </a:rPr>
              <a:t>Display remarkable motions at a </a:t>
            </a:r>
            <a:r>
              <a:rPr lang="en-US" altLang="zh-CN" sz="2000" b="1" dirty="0" smtClean="0">
                <a:solidFill>
                  <a:schemeClr val="accent5">
                    <a:lumMod val="75000"/>
                  </a:schemeClr>
                </a:solidFill>
                <a:latin typeface="Segoe UI" panose="020B0502040204020203" pitchFamily="34" charset="0"/>
                <a:cs typeface="Segoe UI" panose="020B0502040204020203" pitchFamily="34" charset="0"/>
              </a:rPr>
              <a:t>certain moment</a:t>
            </a:r>
            <a:r>
              <a:rPr lang="en-US" altLang="zh-CN" sz="2000" b="1" dirty="0">
                <a:solidFill>
                  <a:schemeClr val="accent5">
                    <a:lumMod val="75000"/>
                  </a:schemeClr>
                </a:solidFill>
                <a:latin typeface="Segoe UI" panose="020B0502040204020203" pitchFamily="34" charset="0"/>
                <a:cs typeface="Segoe UI" panose="020B0502040204020203" pitchFamily="34" charset="0"/>
              </a:rPr>
              <a:t>.</a:t>
            </a:r>
            <a:endParaRPr lang="zh-CN" altLang="en-US" sz="2000" b="1" dirty="0">
              <a:solidFill>
                <a:schemeClr val="accent5">
                  <a:lumMod val="75000"/>
                </a:schemeClr>
              </a:solidFill>
              <a:latin typeface="Segoe UI" panose="020B0502040204020203" pitchFamily="34" charset="0"/>
              <a:cs typeface="Segoe UI" panose="020B0502040204020203" pitchFamily="34" charset="0"/>
            </a:endParaRPr>
          </a:p>
          <a:p>
            <a:endParaRPr lang="zh-CN" altLang="en-US" sz="2000" b="1" dirty="0">
              <a:solidFill>
                <a:schemeClr val="accent5">
                  <a:lumMod val="75000"/>
                </a:schemeClr>
              </a:solidFill>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Motivation</a:t>
            </a:r>
            <a:endParaRPr lang="zh-CN" altLang="en-US" sz="3600" dirty="0"/>
          </a:p>
        </p:txBody>
      </p:sp>
      <p:sp>
        <p:nvSpPr>
          <p:cNvPr id="8" name="矩形 7"/>
          <p:cNvSpPr/>
          <p:nvPr/>
        </p:nvSpPr>
        <p:spPr>
          <a:xfrm>
            <a:off x="9668588" y="2529380"/>
            <a:ext cx="1878463" cy="461665"/>
          </a:xfrm>
          <a:prstGeom prst="rect">
            <a:avLst/>
          </a:prstGeom>
        </p:spPr>
        <p:txBody>
          <a:bodyPr wrap="none">
            <a:spAutoFit/>
          </a:bodyPr>
          <a:lstStyle/>
          <a:p>
            <a:r>
              <a:rPr lang="zh-CN" altLang="en-US" sz="2400" b="1" dirty="0">
                <a:solidFill>
                  <a:srgbClr val="000000"/>
                </a:solidFill>
                <a:latin typeface="Segoe UI" panose="020B0502040204020203" pitchFamily="34" charset="0"/>
                <a:cs typeface="Segoe UI" panose="020B0502040204020203" pitchFamily="34" charset="0"/>
              </a:rPr>
              <a:t>“</a:t>
            </a:r>
            <a:r>
              <a:rPr lang="en-US" altLang="zh-CN" sz="2400" b="1" dirty="0">
                <a:solidFill>
                  <a:srgbClr val="000000"/>
                </a:solidFill>
                <a:latin typeface="Segoe UI" panose="020B0502040204020203" pitchFamily="34" charset="0"/>
                <a:cs typeface="Segoe UI" panose="020B0502040204020203" pitchFamily="34" charset="0"/>
              </a:rPr>
              <a:t>Left set</a:t>
            </a:r>
            <a:r>
              <a:rPr lang="zh-CN" altLang="en-US" sz="2400" b="1" dirty="0">
                <a:solidFill>
                  <a:srgbClr val="000000"/>
                </a:solidFill>
                <a:latin typeface="Segoe UI" panose="020B0502040204020203" pitchFamily="34" charset="0"/>
                <a:cs typeface="Segoe UI" panose="020B0502040204020203" pitchFamily="34" charset="0"/>
              </a:rPr>
              <a:t>”</a:t>
            </a:r>
            <a:endParaRPr lang="zh-CN" altLang="en-US" sz="2400" dirty="0">
              <a:latin typeface="Segoe UI" panose="020B0502040204020203" pitchFamily="34" charset="0"/>
              <a:cs typeface="Segoe UI" panose="020B0502040204020203" pitchFamily="34" charset="0"/>
            </a:endParaRPr>
          </a:p>
        </p:txBody>
      </p:sp>
      <p:pic>
        <p:nvPicPr>
          <p:cNvPr id="13" name="图片 12"/>
          <p:cNvPicPr>
            <a:picLocks noChangeAspect="1"/>
          </p:cNvPicPr>
          <p:nvPr/>
        </p:nvPicPr>
        <p:blipFill>
          <a:blip r:embed="rId3"/>
          <a:stretch>
            <a:fillRect/>
          </a:stretch>
        </p:blipFill>
        <p:spPr>
          <a:xfrm>
            <a:off x="2371026" y="1800000"/>
            <a:ext cx="7449948" cy="1920425"/>
          </a:xfrm>
          <a:prstGeom prst="rect">
            <a:avLst/>
          </a:prstGeom>
        </p:spPr>
      </p:pic>
      <p:pic>
        <p:nvPicPr>
          <p:cNvPr id="14" name="图片 13"/>
          <p:cNvPicPr>
            <a:picLocks noChangeAspect="1"/>
          </p:cNvPicPr>
          <p:nvPr/>
        </p:nvPicPr>
        <p:blipFill>
          <a:blip r:embed="rId4"/>
          <a:stretch>
            <a:fillRect/>
          </a:stretch>
        </p:blipFill>
        <p:spPr>
          <a:xfrm>
            <a:off x="2242713" y="4320000"/>
            <a:ext cx="7706575" cy="1539450"/>
          </a:xfrm>
          <a:prstGeom prst="rect">
            <a:avLst/>
          </a:prstGeom>
        </p:spPr>
      </p:pic>
      <p:sp>
        <p:nvSpPr>
          <p:cNvPr id="4" name="灯片编号占位符 3"/>
          <p:cNvSpPr>
            <a:spLocks noGrp="1"/>
          </p:cNvSpPr>
          <p:nvPr>
            <p:ph type="sldNum" sz="quarter" idx="12"/>
          </p:nvPr>
        </p:nvSpPr>
        <p:spPr/>
        <p:txBody>
          <a:bodyPr/>
          <a:lstStyle/>
          <a:p>
            <a:fld id="{565CE74E-AB26-4998-AD42-012C4C1AD076}" type="slidenum">
              <a:rPr lang="zh-CN" altLang="en-US" smtClean="0"/>
              <a:t>8</a:t>
            </a:fld>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solidFill>
                  <a:schemeClr val="accent5">
                    <a:lumMod val="75000"/>
                  </a:schemeClr>
                </a:solidFill>
                <a:latin typeface="Segoe UI" panose="020B0502040204020203" pitchFamily="34" charset="0"/>
                <a:cs typeface="Segoe UI" panose="020B0502040204020203" pitchFamily="34" charset="0"/>
              </a:rPr>
              <a:t>Motivation</a:t>
            </a:r>
            <a:endParaRPr lang="zh-CN" altLang="en-US" sz="3600" dirty="0"/>
          </a:p>
        </p:txBody>
      </p:sp>
      <p:sp>
        <p:nvSpPr>
          <p:cNvPr id="8" name="矩形 7"/>
          <p:cNvSpPr/>
          <p:nvPr/>
        </p:nvSpPr>
        <p:spPr>
          <a:xfrm>
            <a:off x="9668588" y="2481718"/>
            <a:ext cx="1878463" cy="461665"/>
          </a:xfrm>
          <a:prstGeom prst="rect">
            <a:avLst/>
          </a:prstGeom>
        </p:spPr>
        <p:txBody>
          <a:bodyPr wrap="none">
            <a:spAutoFit/>
          </a:bodyPr>
          <a:lstStyle/>
          <a:p>
            <a:r>
              <a:rPr lang="zh-CN" altLang="en-US" sz="2400" b="1" dirty="0">
                <a:solidFill>
                  <a:srgbClr val="000000"/>
                </a:solidFill>
                <a:latin typeface="Segoe UI" panose="020B0502040204020203" pitchFamily="34" charset="0"/>
                <a:cs typeface="Segoe UI" panose="020B0502040204020203" pitchFamily="34" charset="0"/>
              </a:rPr>
              <a:t>“</a:t>
            </a:r>
            <a:r>
              <a:rPr lang="en-US" altLang="zh-CN" sz="2400" b="1" dirty="0">
                <a:solidFill>
                  <a:srgbClr val="000000"/>
                </a:solidFill>
                <a:latin typeface="Segoe UI" panose="020B0502040204020203" pitchFamily="34" charset="0"/>
                <a:cs typeface="Segoe UI" panose="020B0502040204020203" pitchFamily="34" charset="0"/>
              </a:rPr>
              <a:t>Left set</a:t>
            </a:r>
            <a:r>
              <a:rPr lang="zh-CN" altLang="en-US" sz="2400" b="1" dirty="0">
                <a:solidFill>
                  <a:srgbClr val="000000"/>
                </a:solidFill>
                <a:latin typeface="Segoe UI" panose="020B0502040204020203" pitchFamily="34" charset="0"/>
                <a:cs typeface="Segoe UI" panose="020B0502040204020203" pitchFamily="34" charset="0"/>
              </a:rPr>
              <a:t>”</a:t>
            </a:r>
            <a:endParaRPr lang="zh-CN" altLang="en-US" sz="2400" dirty="0">
              <a:latin typeface="Segoe UI" panose="020B0502040204020203" pitchFamily="34" charset="0"/>
              <a:cs typeface="Segoe UI" panose="020B0502040204020203" pitchFamily="34" charset="0"/>
            </a:endParaRPr>
          </a:p>
        </p:txBody>
      </p:sp>
      <p:pic>
        <p:nvPicPr>
          <p:cNvPr id="3" name="图片 2"/>
          <p:cNvPicPr>
            <a:picLocks noChangeAspect="1"/>
          </p:cNvPicPr>
          <p:nvPr/>
        </p:nvPicPr>
        <p:blipFill>
          <a:blip r:embed="rId3"/>
          <a:stretch>
            <a:fillRect/>
          </a:stretch>
        </p:blipFill>
        <p:spPr>
          <a:xfrm>
            <a:off x="2371026" y="1764000"/>
            <a:ext cx="7449948" cy="1897100"/>
          </a:xfrm>
          <a:prstGeom prst="rect">
            <a:avLst/>
          </a:prstGeom>
        </p:spPr>
      </p:pic>
      <p:pic>
        <p:nvPicPr>
          <p:cNvPr id="4" name="图片 3"/>
          <p:cNvPicPr>
            <a:picLocks noChangeAspect="1"/>
          </p:cNvPicPr>
          <p:nvPr/>
        </p:nvPicPr>
        <p:blipFill>
          <a:blip r:embed="rId4"/>
          <a:stretch>
            <a:fillRect/>
          </a:stretch>
        </p:blipFill>
        <p:spPr>
          <a:xfrm>
            <a:off x="2242713" y="4320000"/>
            <a:ext cx="7706575" cy="1500575"/>
          </a:xfrm>
          <a:prstGeom prst="rect">
            <a:avLst/>
          </a:prstGeom>
        </p:spPr>
      </p:pic>
      <p:sp>
        <p:nvSpPr>
          <p:cNvPr id="6" name="灯片编号占位符 5"/>
          <p:cNvSpPr>
            <a:spLocks noGrp="1"/>
          </p:cNvSpPr>
          <p:nvPr>
            <p:ph type="sldNum" sz="quarter" idx="12"/>
          </p:nvPr>
        </p:nvSpPr>
        <p:spPr/>
        <p:txBody>
          <a:bodyPr/>
          <a:lstStyle/>
          <a:p>
            <a:fld id="{565CE74E-AB26-4998-AD42-012C4C1AD076}" type="slidenum">
              <a:rPr lang="zh-CN" altLang="en-US" smtClean="0"/>
              <a:t>9</a:t>
            </a:fld>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3224</TotalTime>
  <Words>2324</Words>
  <Application>Microsoft Macintosh PowerPoint</Application>
  <PresentationFormat>宽屏</PresentationFormat>
  <Paragraphs>419</Paragraphs>
  <Slides>25</Slides>
  <Notes>25</Notes>
  <HiddenSlides>3</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Calibri</vt:lpstr>
      <vt:lpstr>Calibri Light</vt:lpstr>
      <vt:lpstr>Cambria Math</vt:lpstr>
      <vt:lpstr>Mangal</vt:lpstr>
      <vt:lpstr>Segoe UI</vt:lpstr>
      <vt:lpstr>Wingdings</vt:lpstr>
      <vt:lpstr>等线</vt:lpstr>
      <vt:lpstr>黑体</vt:lpstr>
      <vt:lpstr>宋体</vt:lpstr>
      <vt:lpstr>微软雅黑</vt:lpstr>
      <vt:lpstr>Office 主题</vt:lpstr>
      <vt:lpstr>Participation-Contributed Temporal Dynamic Model for Group Activity Recognition</vt:lpstr>
      <vt:lpstr>PowerPoint 演示文稿</vt:lpstr>
      <vt:lpstr>PowerPoint 演示文稿</vt:lpstr>
      <vt:lpstr>The Categories of Human Activity</vt:lpstr>
      <vt:lpstr>The Definition of Group Activity Recognition</vt:lpstr>
      <vt:lpstr>The Pipeline for Group Activity Recognition</vt:lpstr>
      <vt:lpstr>PowerPoint 演示文稿</vt:lpstr>
      <vt:lpstr>Motivation</vt:lpstr>
      <vt:lpstr>Motivation</vt:lpstr>
      <vt:lpstr>Motivation</vt:lpstr>
      <vt:lpstr>PowerPoint 演示文稿</vt:lpstr>
      <vt:lpstr>Framework of the PC-TDM</vt:lpstr>
      <vt:lpstr>Capturing Long Motion with Optical Flow</vt:lpstr>
      <vt:lpstr>Capturing Flash Motion with Attention Mechanism</vt:lpstr>
      <vt:lpstr>Aggregating Individuals’ Latent Representation</vt:lpstr>
      <vt:lpstr>PowerPoint 演示文稿</vt:lpstr>
      <vt:lpstr>Datasets: Volleyball Dataset (VD)</vt:lpstr>
      <vt:lpstr>Datasets: Collective Activity Dataset (CAD)</vt:lpstr>
      <vt:lpstr>Experiment Settings</vt:lpstr>
      <vt:lpstr>Results on Volleyball Dataset</vt:lpstr>
      <vt:lpstr>Results on Volleyball Dataset</vt:lpstr>
      <vt:lpstr>Results on Collective Activity Dataset</vt:lpstr>
      <vt:lpstr>PowerPoint 演示文稿</vt:lpstr>
      <vt:lpstr>Conclusion</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Participation-Contributed Temporal Dynamic Model for Group Activity Recognition</dc:title>
  <dc:creator/>
  <cp:lastModifiedBy>Microsoft Office 用户</cp:lastModifiedBy>
  <cp:revision>759</cp:revision>
  <cp:lastPrinted>2018-10-20T14:22:01Z</cp:lastPrinted>
  <dcterms:created xsi:type="dcterms:W3CDTF">2015-05-05T08:02:00Z</dcterms:created>
  <dcterms:modified xsi:type="dcterms:W3CDTF">2019-09-02T07:28:43Z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